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9.jpg" ContentType="image/pn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sldIdLst>
    <p:sldId id="256" r:id="rId5"/>
    <p:sldId id="258" r:id="rId6"/>
    <p:sldId id="310" r:id="rId7"/>
    <p:sldId id="311" r:id="rId8"/>
    <p:sldId id="312" r:id="rId9"/>
    <p:sldId id="276" r:id="rId10"/>
    <p:sldId id="280" r:id="rId11"/>
    <p:sldId id="295" r:id="rId12"/>
    <p:sldId id="260" r:id="rId13"/>
    <p:sldId id="277" r:id="rId14"/>
    <p:sldId id="278" r:id="rId15"/>
    <p:sldId id="279" r:id="rId16"/>
    <p:sldId id="281" r:id="rId17"/>
    <p:sldId id="296" r:id="rId18"/>
    <p:sldId id="282" r:id="rId19"/>
    <p:sldId id="283" r:id="rId20"/>
    <p:sldId id="297" r:id="rId21"/>
    <p:sldId id="298" r:id="rId22"/>
    <p:sldId id="300" r:id="rId23"/>
    <p:sldId id="299" r:id="rId24"/>
    <p:sldId id="301" r:id="rId25"/>
    <p:sldId id="302" r:id="rId26"/>
    <p:sldId id="284" r:id="rId27"/>
    <p:sldId id="285" r:id="rId28"/>
    <p:sldId id="303" r:id="rId29"/>
    <p:sldId id="304" r:id="rId30"/>
    <p:sldId id="305" r:id="rId31"/>
    <p:sldId id="306" r:id="rId32"/>
    <p:sldId id="307" r:id="rId33"/>
    <p:sldId id="308" r:id="rId34"/>
    <p:sldId id="309" r:id="rId35"/>
    <p:sldId id="313" r:id="rId36"/>
    <p:sldId id="314" r:id="rId37"/>
    <p:sldId id="315" r:id="rId38"/>
    <p:sldId id="316" r:id="rId39"/>
    <p:sldId id="317" r:id="rId40"/>
    <p:sldId id="318" r:id="rId41"/>
    <p:sldId id="319" r:id="rId42"/>
    <p:sldId id="320" r:id="rId43"/>
    <p:sldId id="321" r:id="rId44"/>
    <p:sldId id="322" r:id="rId45"/>
    <p:sldId id="264" r:id="rId46"/>
    <p:sldId id="292" r:id="rId47"/>
    <p:sldId id="274" r:id="rId48"/>
    <p:sldId id="29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snapToObjects="1">
      <p:cViewPr varScale="1">
        <p:scale>
          <a:sx n="65" d="100"/>
          <a:sy n="65" d="100"/>
        </p:scale>
        <p:origin x="724"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ofPieChart>
        <c:ofPieType val="pie"/>
        <c:varyColors val="1"/>
        <c:dLbls>
          <c:showLegendKey val="0"/>
          <c:showVal val="0"/>
          <c:showCatName val="0"/>
          <c:showSerName val="0"/>
          <c:showPercent val="0"/>
          <c:showBubbleSize val="0"/>
          <c:showLeaderLines val="0"/>
        </c:dLbls>
        <c:gapWidth val="100"/>
        <c:secondPieSize val="75"/>
        <c:serLines>
          <c:spPr>
            <a:ln w="635" cap="flat" cmpd="sng" algn="ctr">
              <a:solidFill>
                <a:schemeClr val="tx1">
                  <a:alpha val="50000"/>
                </a:schemeClr>
              </a:solidFill>
              <a:round/>
            </a:ln>
            <a:effectLst/>
          </c:spPr>
        </c:serLines>
      </c:ofPieChart>
      <c:spPr>
        <a:noFill/>
        <a:ln>
          <a:noFill/>
        </a:ln>
        <a:effectLst/>
      </c:spPr>
    </c:plotArea>
    <c:legend>
      <c:legendPos val="r"/>
      <c:layout>
        <c:manualLayout>
          <c:xMode val="edge"/>
          <c:yMode val="edge"/>
          <c:x val="0.83724402046109014"/>
          <c:y val="0.28306539071289344"/>
          <c:w val="0.15149181877179171"/>
          <c:h val="0.40024637897975207"/>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ofPieChart>
        <c:ofPieType val="pie"/>
        <c:varyColors val="1"/>
        <c:dLbls>
          <c:showLegendKey val="0"/>
          <c:showVal val="0"/>
          <c:showCatName val="0"/>
          <c:showSerName val="0"/>
          <c:showPercent val="0"/>
          <c:showBubbleSize val="0"/>
          <c:showLeaderLines val="0"/>
        </c:dLbls>
        <c:gapWidth val="100"/>
        <c:secondPieSize val="75"/>
        <c:serLines>
          <c:spPr>
            <a:ln w="635" cap="flat" cmpd="sng" algn="ctr">
              <a:solidFill>
                <a:schemeClr val="tx1">
                  <a:alpha val="50000"/>
                </a:schemeClr>
              </a:solidFill>
              <a:round/>
            </a:ln>
            <a:effectLst/>
          </c:spPr>
        </c:serLines>
      </c:ofPieChart>
      <c:spPr>
        <a:noFill/>
        <a:ln>
          <a:noFill/>
        </a:ln>
        <a:effectLst/>
      </c:spPr>
    </c:plotArea>
    <c:legend>
      <c:legendPos val="r"/>
      <c:layout>
        <c:manualLayout>
          <c:xMode val="edge"/>
          <c:yMode val="edge"/>
          <c:x val="0.83724402046109014"/>
          <c:y val="0.28306539071289344"/>
          <c:w val="0.15149181877179171"/>
          <c:h val="0.40024637897975207"/>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DEA37-FE72-47EB-AD06-B2046D3308D1}" type="doc">
      <dgm:prSet loTypeId="urn:microsoft.com/office/officeart/2016/7/layout/RepeatingBendingProcessNew" loCatId="process" qsTypeId="urn:microsoft.com/office/officeart/2005/8/quickstyle/3d2" qsCatId="3D" csTypeId="urn:microsoft.com/office/officeart/2005/8/colors/accent0_3" csCatId="mainScheme" phldr="1"/>
      <dgm:spPr/>
      <dgm:t>
        <a:bodyPr/>
        <a:lstStyle/>
        <a:p>
          <a:endParaRPr lang="en-US"/>
        </a:p>
      </dgm:t>
    </dgm:pt>
    <dgm:pt modelId="{9F935799-69BB-4CD0-8920-99E4BB8DF18D}">
      <dgm:prSet custT="1"/>
      <dgm:spPr>
        <a:solidFill>
          <a:schemeClr val="bg1"/>
        </a:solidFill>
      </dgm:spPr>
      <dgm:t>
        <a:bodyPr/>
        <a:lstStyle/>
        <a:p>
          <a:r>
            <a:rPr lang="en-US" sz="1400" b="1" dirty="0">
              <a:solidFill>
                <a:srgbClr val="FF0000"/>
              </a:solidFill>
            </a:rPr>
            <a:t>Input: </a:t>
          </a:r>
          <a:r>
            <a:rPr lang="en-US" sz="1400" b="1" i="1" dirty="0">
              <a:solidFill>
                <a:srgbClr val="FF0000"/>
              </a:solidFill>
            </a:rPr>
            <a:t>n</a:t>
          </a:r>
          <a:r>
            <a:rPr lang="en-US" sz="1400" b="1" dirty="0">
              <a:solidFill>
                <a:srgbClr val="FF0000"/>
              </a:solidFill>
            </a:rPr>
            <a:t> unordered images</a:t>
          </a:r>
        </a:p>
      </dgm:t>
    </dgm:pt>
    <dgm:pt modelId="{297B2682-C8D1-47F8-A6A6-08D6840BAFFF}" type="parTrans" cxnId="{8A8A968F-A7B7-4031-B149-6EC1F51DD256}">
      <dgm:prSet/>
      <dgm:spPr/>
      <dgm:t>
        <a:bodyPr/>
        <a:lstStyle/>
        <a:p>
          <a:endParaRPr lang="en-US"/>
        </a:p>
      </dgm:t>
    </dgm:pt>
    <dgm:pt modelId="{0708F2BD-EFEC-4FEB-81A3-B05094050775}" type="sibTrans" cxnId="{8A8A968F-A7B7-4031-B149-6EC1F51DD256}">
      <dgm:prSet/>
      <dgm:spPr/>
      <dgm:t>
        <a:bodyPr/>
        <a:lstStyle/>
        <a:p>
          <a:endParaRPr lang="en-US"/>
        </a:p>
      </dgm:t>
    </dgm:pt>
    <dgm:pt modelId="{CB6997A3-5E7C-44DB-A268-A43274D9E269}">
      <dgm:prSet/>
      <dgm:spPr/>
      <dgm:t>
        <a:bodyPr/>
        <a:lstStyle/>
        <a:p>
          <a:r>
            <a:rPr lang="en-US" dirty="0"/>
            <a:t>I. Extract SIFT features from all </a:t>
          </a:r>
          <a:r>
            <a:rPr lang="en-US" b="1" i="1" dirty="0"/>
            <a:t>n</a:t>
          </a:r>
          <a:r>
            <a:rPr lang="en-US" dirty="0"/>
            <a:t> images</a:t>
          </a:r>
        </a:p>
      </dgm:t>
    </dgm:pt>
    <dgm:pt modelId="{11DDEA5B-5965-40B2-AD87-082B76F1F736}" type="parTrans" cxnId="{F315D336-9427-4FEA-8B4C-5DFC68EB79FF}">
      <dgm:prSet/>
      <dgm:spPr/>
      <dgm:t>
        <a:bodyPr/>
        <a:lstStyle/>
        <a:p>
          <a:endParaRPr lang="en-US"/>
        </a:p>
      </dgm:t>
    </dgm:pt>
    <dgm:pt modelId="{51F9DC51-3045-4679-A639-6614A83F0D82}" type="sibTrans" cxnId="{F315D336-9427-4FEA-8B4C-5DFC68EB79FF}">
      <dgm:prSet/>
      <dgm:spPr/>
      <dgm:t>
        <a:bodyPr/>
        <a:lstStyle/>
        <a:p>
          <a:endParaRPr lang="en-US"/>
        </a:p>
      </dgm:t>
    </dgm:pt>
    <dgm:pt modelId="{7036E719-65FE-48A6-8107-C976251CC5A9}">
      <dgm:prSet/>
      <dgm:spPr/>
      <dgm:t>
        <a:bodyPr/>
        <a:lstStyle/>
        <a:p>
          <a:r>
            <a:rPr lang="en-US" dirty="0"/>
            <a:t>II. Find </a:t>
          </a:r>
          <a:r>
            <a:rPr lang="en-US" b="1" i="1" dirty="0"/>
            <a:t>k</a:t>
          </a:r>
          <a:r>
            <a:rPr lang="en-US" i="1" dirty="0"/>
            <a:t> </a:t>
          </a:r>
          <a:r>
            <a:rPr lang="en-US" dirty="0"/>
            <a:t>nearest-</a:t>
          </a:r>
          <a:r>
            <a:rPr lang="en-US" dirty="0" err="1"/>
            <a:t>neighbours</a:t>
          </a:r>
          <a:r>
            <a:rPr lang="en-US" dirty="0"/>
            <a:t> for each feature using a k-d tree</a:t>
          </a:r>
        </a:p>
      </dgm:t>
    </dgm:pt>
    <dgm:pt modelId="{01B79B29-54A1-4091-A1DF-4C20216F3D55}" type="parTrans" cxnId="{F85E9B8B-3092-424F-B133-1E8F4068CAB8}">
      <dgm:prSet/>
      <dgm:spPr/>
      <dgm:t>
        <a:bodyPr/>
        <a:lstStyle/>
        <a:p>
          <a:endParaRPr lang="en-US"/>
        </a:p>
      </dgm:t>
    </dgm:pt>
    <dgm:pt modelId="{450EF5AC-B9F4-4494-AB00-01C515920886}" type="sibTrans" cxnId="{F85E9B8B-3092-424F-B133-1E8F4068CAB8}">
      <dgm:prSet/>
      <dgm:spPr/>
      <dgm:t>
        <a:bodyPr/>
        <a:lstStyle/>
        <a:p>
          <a:endParaRPr lang="en-US"/>
        </a:p>
      </dgm:t>
    </dgm:pt>
    <dgm:pt modelId="{CFE03498-E6CB-407E-82C8-DD0CCFA51CAD}">
      <dgm:prSet/>
      <dgm:spPr/>
      <dgm:t>
        <a:bodyPr/>
        <a:lstStyle/>
        <a:p>
          <a:r>
            <a:rPr lang="en-US" dirty="0"/>
            <a:t>III. For each image:</a:t>
          </a:r>
        </a:p>
      </dgm:t>
    </dgm:pt>
    <dgm:pt modelId="{9B11728C-D976-4BD0-8813-84318DDB77B5}" type="parTrans" cxnId="{33F63BE7-F058-4E77-8277-DF477DC8DFF8}">
      <dgm:prSet/>
      <dgm:spPr/>
      <dgm:t>
        <a:bodyPr/>
        <a:lstStyle/>
        <a:p>
          <a:endParaRPr lang="en-US"/>
        </a:p>
      </dgm:t>
    </dgm:pt>
    <dgm:pt modelId="{806CFAD3-6B28-41F3-9E62-9D2EDEB8488F}" type="sibTrans" cxnId="{33F63BE7-F058-4E77-8277-DF477DC8DFF8}">
      <dgm:prSet/>
      <dgm:spPr/>
      <dgm:t>
        <a:bodyPr/>
        <a:lstStyle/>
        <a:p>
          <a:endParaRPr lang="en-US"/>
        </a:p>
      </dgm:t>
    </dgm:pt>
    <dgm:pt modelId="{922075F0-AEC1-4A89-9DB0-F381B8608D9D}">
      <dgm:prSet/>
      <dgm:spPr/>
      <dgm:t>
        <a:bodyPr/>
        <a:lstStyle/>
        <a:p>
          <a:r>
            <a:rPr lang="en-US" dirty="0"/>
            <a:t>(</a:t>
          </a:r>
          <a:r>
            <a:rPr lang="en-US" dirty="0" err="1"/>
            <a:t>i</a:t>
          </a:r>
          <a:r>
            <a:rPr lang="en-US" dirty="0"/>
            <a:t>) Select </a:t>
          </a:r>
          <a:r>
            <a:rPr lang="en-US" b="1" i="1" dirty="0"/>
            <a:t>m </a:t>
          </a:r>
          <a:r>
            <a:rPr lang="en-US" dirty="0"/>
            <a:t>candidate matching images that have the most feature matches to this image</a:t>
          </a:r>
        </a:p>
        <a:p>
          <a:r>
            <a:rPr lang="en-US" dirty="0"/>
            <a:t>(ii) Find geometrically consistent feature matches using RANSAC to solve for the </a:t>
          </a:r>
          <a:r>
            <a:rPr lang="en-US" dirty="0" err="1"/>
            <a:t>homography</a:t>
          </a:r>
          <a:r>
            <a:rPr lang="en-US" dirty="0"/>
            <a:t> between pairs of images</a:t>
          </a:r>
        </a:p>
        <a:p>
          <a:r>
            <a:rPr lang="en-US" dirty="0"/>
            <a:t>(iii) Verify image matches using a probabilistic model</a:t>
          </a:r>
        </a:p>
      </dgm:t>
    </dgm:pt>
    <dgm:pt modelId="{780A9518-E52E-4D38-B082-71B50796F13D}" type="parTrans" cxnId="{9058D1DC-B006-4B4E-972F-221ED284FBF0}">
      <dgm:prSet/>
      <dgm:spPr/>
      <dgm:t>
        <a:bodyPr/>
        <a:lstStyle/>
        <a:p>
          <a:endParaRPr lang="en-US"/>
        </a:p>
      </dgm:t>
    </dgm:pt>
    <dgm:pt modelId="{F2DF32D6-3E2C-4602-BA06-82428FFCCBF2}" type="sibTrans" cxnId="{9058D1DC-B006-4B4E-972F-221ED284FBF0}">
      <dgm:prSet/>
      <dgm:spPr/>
      <dgm:t>
        <a:bodyPr/>
        <a:lstStyle/>
        <a:p>
          <a:endParaRPr lang="en-US"/>
        </a:p>
      </dgm:t>
    </dgm:pt>
    <dgm:pt modelId="{7613FAFE-BE49-4056-9BED-AFAAB2268585}">
      <dgm:prSet/>
      <dgm:spPr/>
      <dgm:t>
        <a:bodyPr/>
        <a:lstStyle/>
        <a:p>
          <a:r>
            <a:rPr lang="en-US" dirty="0"/>
            <a:t>IV. Find connected components of image matches</a:t>
          </a:r>
        </a:p>
      </dgm:t>
    </dgm:pt>
    <dgm:pt modelId="{B1352698-71EF-4E2F-A9EE-2E0C93A2C543}" type="parTrans" cxnId="{7E1DD1B5-ED99-4942-BC2B-0FF8A25D3C26}">
      <dgm:prSet/>
      <dgm:spPr/>
      <dgm:t>
        <a:bodyPr/>
        <a:lstStyle/>
        <a:p>
          <a:endParaRPr lang="en-US"/>
        </a:p>
      </dgm:t>
    </dgm:pt>
    <dgm:pt modelId="{DB0A34A7-C099-46EC-B5DB-B71DCDD4A15F}" type="sibTrans" cxnId="{7E1DD1B5-ED99-4942-BC2B-0FF8A25D3C26}">
      <dgm:prSet/>
      <dgm:spPr/>
      <dgm:t>
        <a:bodyPr/>
        <a:lstStyle/>
        <a:p>
          <a:endParaRPr lang="en-US"/>
        </a:p>
      </dgm:t>
    </dgm:pt>
    <dgm:pt modelId="{EA880282-5109-4790-A5C3-71F8E2A7F382}">
      <dgm:prSet/>
      <dgm:spPr/>
      <dgm:t>
        <a:bodyPr/>
        <a:lstStyle/>
        <a:p>
          <a:r>
            <a:rPr lang="en-US" dirty="0"/>
            <a:t>V. For each connected component:</a:t>
          </a:r>
        </a:p>
      </dgm:t>
    </dgm:pt>
    <dgm:pt modelId="{6CAD9E8F-9D35-4A12-B240-D852E9F9D134}" type="parTrans" cxnId="{7C5D1FBB-4AE3-4825-8466-69B0B11A392D}">
      <dgm:prSet/>
      <dgm:spPr/>
      <dgm:t>
        <a:bodyPr/>
        <a:lstStyle/>
        <a:p>
          <a:endParaRPr lang="en-US"/>
        </a:p>
      </dgm:t>
    </dgm:pt>
    <dgm:pt modelId="{173C91BA-FD52-4B58-81FC-7FBB8EA438CF}" type="sibTrans" cxnId="{7C5D1FBB-4AE3-4825-8466-69B0B11A392D}">
      <dgm:prSet/>
      <dgm:spPr/>
      <dgm:t>
        <a:bodyPr/>
        <a:lstStyle/>
        <a:p>
          <a:endParaRPr lang="en-US"/>
        </a:p>
      </dgm:t>
    </dgm:pt>
    <dgm:pt modelId="{1645710D-88FE-4CB9-8E71-310346DD97E5}">
      <dgm:prSet custT="1"/>
      <dgm:spPr>
        <a:solidFill>
          <a:schemeClr val="bg1"/>
        </a:solidFill>
      </dgm:spPr>
      <dgm:t>
        <a:bodyPr/>
        <a:lstStyle/>
        <a:p>
          <a:r>
            <a:rPr lang="en-US" sz="1400" b="1" dirty="0">
              <a:solidFill>
                <a:srgbClr val="00B050"/>
              </a:solidFill>
            </a:rPr>
            <a:t>Output: Panoramic image(s)</a:t>
          </a:r>
        </a:p>
      </dgm:t>
    </dgm:pt>
    <dgm:pt modelId="{A7C7F9BC-3181-40FF-9796-E0DB131096F5}" type="parTrans" cxnId="{67B0BF3F-FFB6-43B4-B27A-FE314E0477C7}">
      <dgm:prSet/>
      <dgm:spPr/>
      <dgm:t>
        <a:bodyPr/>
        <a:lstStyle/>
        <a:p>
          <a:endParaRPr lang="en-US"/>
        </a:p>
      </dgm:t>
    </dgm:pt>
    <dgm:pt modelId="{2FC46AE2-D386-437F-B974-ABE61AAD8B1A}" type="sibTrans" cxnId="{67B0BF3F-FFB6-43B4-B27A-FE314E0477C7}">
      <dgm:prSet/>
      <dgm:spPr/>
      <dgm:t>
        <a:bodyPr/>
        <a:lstStyle/>
        <a:p>
          <a:endParaRPr lang="en-US"/>
        </a:p>
      </dgm:t>
    </dgm:pt>
    <dgm:pt modelId="{7E71141F-350C-4F5C-AD98-5E931E8D789C}">
      <dgm:prSet/>
      <dgm:spPr/>
      <dgm:t>
        <a:bodyPr/>
        <a:lstStyle/>
        <a:p>
          <a:r>
            <a:rPr lang="en-US" dirty="0"/>
            <a:t>(i) Perform bundle adjustment to solve for the rotation </a:t>
          </a:r>
          <a:r>
            <a:rPr lang="el-GR" dirty="0">
              <a:latin typeface="Times New Roman" panose="02020603050405020304" pitchFamily="18" charset="0"/>
              <a:cs typeface="Times New Roman" panose="02020603050405020304" pitchFamily="18" charset="0"/>
            </a:rPr>
            <a:t>ϴ</a:t>
          </a:r>
          <a:r>
            <a:rPr lang="en-US" dirty="0"/>
            <a:t>1,</a:t>
          </a:r>
          <a:r>
            <a:rPr lang="el-GR" dirty="0">
              <a:latin typeface="Times New Roman" panose="02020603050405020304" pitchFamily="18" charset="0"/>
              <a:cs typeface="Times New Roman" panose="02020603050405020304" pitchFamily="18" charset="0"/>
            </a:rPr>
            <a:t> ϴ</a:t>
          </a:r>
          <a:r>
            <a:rPr lang="en-US" dirty="0"/>
            <a:t>2, </a:t>
          </a:r>
          <a:r>
            <a:rPr lang="el-GR" dirty="0">
              <a:latin typeface="Times New Roman" panose="02020603050405020304" pitchFamily="18" charset="0"/>
              <a:cs typeface="Times New Roman" panose="02020603050405020304" pitchFamily="18" charset="0"/>
            </a:rPr>
            <a:t>ϴ</a:t>
          </a:r>
          <a:r>
            <a:rPr lang="en-US" dirty="0"/>
            <a:t>3 and focal length </a:t>
          </a:r>
          <a:r>
            <a:rPr lang="en-US" b="1" i="1" dirty="0"/>
            <a:t>f</a:t>
          </a:r>
          <a:r>
            <a:rPr lang="en-US" dirty="0"/>
            <a:t> of all cameras</a:t>
          </a:r>
        </a:p>
        <a:p>
          <a:r>
            <a:rPr lang="en-US" dirty="0"/>
            <a:t>(ii) Render panorama using multi-band blending</a:t>
          </a:r>
        </a:p>
      </dgm:t>
    </dgm:pt>
    <dgm:pt modelId="{2F60A5AB-22A2-4861-B518-F6E3B6DB6965}" type="parTrans" cxnId="{E0EBC422-0CDA-44BE-8E67-EA50EA5C8294}">
      <dgm:prSet/>
      <dgm:spPr/>
      <dgm:t>
        <a:bodyPr/>
        <a:lstStyle/>
        <a:p>
          <a:endParaRPr lang="en-US"/>
        </a:p>
      </dgm:t>
    </dgm:pt>
    <dgm:pt modelId="{C2DE2934-C534-47DD-82B3-5FB8A90F2027}" type="sibTrans" cxnId="{E0EBC422-0CDA-44BE-8E67-EA50EA5C8294}">
      <dgm:prSet/>
      <dgm:spPr/>
      <dgm:t>
        <a:bodyPr/>
        <a:lstStyle/>
        <a:p>
          <a:endParaRPr lang="en-US"/>
        </a:p>
      </dgm:t>
    </dgm:pt>
    <dgm:pt modelId="{7BD3C959-C5DC-431E-89BD-C9FB42F8F530}" type="pres">
      <dgm:prSet presAssocID="{053DEA37-FE72-47EB-AD06-B2046D3308D1}" presName="Name0" presStyleCnt="0">
        <dgm:presLayoutVars>
          <dgm:dir/>
          <dgm:resizeHandles val="exact"/>
        </dgm:presLayoutVars>
      </dgm:prSet>
      <dgm:spPr/>
      <dgm:t>
        <a:bodyPr/>
        <a:lstStyle/>
        <a:p>
          <a:endParaRPr lang="en-US"/>
        </a:p>
      </dgm:t>
    </dgm:pt>
    <dgm:pt modelId="{2AC26CE1-8BF2-412E-A72C-DCEBAFFAE8E2}" type="pres">
      <dgm:prSet presAssocID="{9F935799-69BB-4CD0-8920-99E4BB8DF18D}" presName="node" presStyleLbl="node1" presStyleIdx="0" presStyleCnt="9" custScaleY="58265">
        <dgm:presLayoutVars>
          <dgm:bulletEnabled val="1"/>
        </dgm:presLayoutVars>
      </dgm:prSet>
      <dgm:spPr/>
      <dgm:t>
        <a:bodyPr/>
        <a:lstStyle/>
        <a:p>
          <a:endParaRPr lang="en-US"/>
        </a:p>
      </dgm:t>
    </dgm:pt>
    <dgm:pt modelId="{C21D7F9C-2724-4F38-80D2-13DA16DA2193}" type="pres">
      <dgm:prSet presAssocID="{0708F2BD-EFEC-4FEB-81A3-B05094050775}" presName="sibTrans" presStyleLbl="sibTrans1D1" presStyleIdx="0" presStyleCnt="8"/>
      <dgm:spPr/>
      <dgm:t>
        <a:bodyPr/>
        <a:lstStyle/>
        <a:p>
          <a:endParaRPr lang="en-US"/>
        </a:p>
      </dgm:t>
    </dgm:pt>
    <dgm:pt modelId="{9AC75EB9-CEC4-4A01-9F1A-FD2290F61A57}" type="pres">
      <dgm:prSet presAssocID="{0708F2BD-EFEC-4FEB-81A3-B05094050775}" presName="connectorText" presStyleLbl="sibTrans1D1" presStyleIdx="0" presStyleCnt="8"/>
      <dgm:spPr/>
      <dgm:t>
        <a:bodyPr/>
        <a:lstStyle/>
        <a:p>
          <a:endParaRPr lang="en-US"/>
        </a:p>
      </dgm:t>
    </dgm:pt>
    <dgm:pt modelId="{2D751BB2-D6D3-4C29-922C-AB1F9C9A56DC}" type="pres">
      <dgm:prSet presAssocID="{CB6997A3-5E7C-44DB-A268-A43274D9E269}" presName="node" presStyleLbl="node1" presStyleIdx="1" presStyleCnt="9" custScaleY="52702">
        <dgm:presLayoutVars>
          <dgm:bulletEnabled val="1"/>
        </dgm:presLayoutVars>
      </dgm:prSet>
      <dgm:spPr/>
      <dgm:t>
        <a:bodyPr/>
        <a:lstStyle/>
        <a:p>
          <a:endParaRPr lang="en-US"/>
        </a:p>
      </dgm:t>
    </dgm:pt>
    <dgm:pt modelId="{A045B6F2-D0E2-491D-A0E4-657C69C69C22}" type="pres">
      <dgm:prSet presAssocID="{51F9DC51-3045-4679-A639-6614A83F0D82}" presName="sibTrans" presStyleLbl="sibTrans1D1" presStyleIdx="1" presStyleCnt="8"/>
      <dgm:spPr/>
      <dgm:t>
        <a:bodyPr/>
        <a:lstStyle/>
        <a:p>
          <a:endParaRPr lang="en-US"/>
        </a:p>
      </dgm:t>
    </dgm:pt>
    <dgm:pt modelId="{4608B5FD-D85D-46A1-8BFF-A7C48D1EFED6}" type="pres">
      <dgm:prSet presAssocID="{51F9DC51-3045-4679-A639-6614A83F0D82}" presName="connectorText" presStyleLbl="sibTrans1D1" presStyleIdx="1" presStyleCnt="8"/>
      <dgm:spPr/>
      <dgm:t>
        <a:bodyPr/>
        <a:lstStyle/>
        <a:p>
          <a:endParaRPr lang="en-US"/>
        </a:p>
      </dgm:t>
    </dgm:pt>
    <dgm:pt modelId="{58283C6D-57DC-483E-AF27-AC7DBFDAAEDF}" type="pres">
      <dgm:prSet presAssocID="{7036E719-65FE-48A6-8107-C976251CC5A9}" presName="node" presStyleLbl="node1" presStyleIdx="2" presStyleCnt="9" custScaleY="59492" custLinFactNeighborX="6510" custLinFactNeighborY="14930">
        <dgm:presLayoutVars>
          <dgm:bulletEnabled val="1"/>
        </dgm:presLayoutVars>
      </dgm:prSet>
      <dgm:spPr/>
      <dgm:t>
        <a:bodyPr/>
        <a:lstStyle/>
        <a:p>
          <a:endParaRPr lang="en-US"/>
        </a:p>
      </dgm:t>
    </dgm:pt>
    <dgm:pt modelId="{93B90E78-5F3F-44C9-9287-6E19FDC22F0F}" type="pres">
      <dgm:prSet presAssocID="{450EF5AC-B9F4-4494-AB00-01C515920886}" presName="sibTrans" presStyleLbl="sibTrans1D1" presStyleIdx="2" presStyleCnt="8"/>
      <dgm:spPr/>
      <dgm:t>
        <a:bodyPr/>
        <a:lstStyle/>
        <a:p>
          <a:endParaRPr lang="en-US"/>
        </a:p>
      </dgm:t>
    </dgm:pt>
    <dgm:pt modelId="{F57ED188-FA40-4F13-A65C-C017D96B9556}" type="pres">
      <dgm:prSet presAssocID="{450EF5AC-B9F4-4494-AB00-01C515920886}" presName="connectorText" presStyleLbl="sibTrans1D1" presStyleIdx="2" presStyleCnt="8"/>
      <dgm:spPr/>
      <dgm:t>
        <a:bodyPr/>
        <a:lstStyle/>
        <a:p>
          <a:endParaRPr lang="en-US"/>
        </a:p>
      </dgm:t>
    </dgm:pt>
    <dgm:pt modelId="{F1E0E6C0-CB70-4B32-8C49-7AB98F1CAD17}" type="pres">
      <dgm:prSet presAssocID="{CFE03498-E6CB-407E-82C8-DD0CCFA51CAD}" presName="node" presStyleLbl="node1" presStyleIdx="3" presStyleCnt="9" custScaleY="48167" custLinFactNeighborX="7758" custLinFactNeighborY="10552">
        <dgm:presLayoutVars>
          <dgm:bulletEnabled val="1"/>
        </dgm:presLayoutVars>
      </dgm:prSet>
      <dgm:spPr/>
      <dgm:t>
        <a:bodyPr/>
        <a:lstStyle/>
        <a:p>
          <a:endParaRPr lang="en-US"/>
        </a:p>
      </dgm:t>
    </dgm:pt>
    <dgm:pt modelId="{E1908BFE-E945-45E1-B5EB-49CD51CAF496}" type="pres">
      <dgm:prSet presAssocID="{806CFAD3-6B28-41F3-9E62-9D2EDEB8488F}" presName="sibTrans" presStyleLbl="sibTrans1D1" presStyleIdx="3" presStyleCnt="8"/>
      <dgm:spPr/>
      <dgm:t>
        <a:bodyPr/>
        <a:lstStyle/>
        <a:p>
          <a:endParaRPr lang="en-US"/>
        </a:p>
      </dgm:t>
    </dgm:pt>
    <dgm:pt modelId="{F73985AB-9D68-4D33-9389-E21743C6508D}" type="pres">
      <dgm:prSet presAssocID="{806CFAD3-6B28-41F3-9E62-9D2EDEB8488F}" presName="connectorText" presStyleLbl="sibTrans1D1" presStyleIdx="3" presStyleCnt="8"/>
      <dgm:spPr/>
      <dgm:t>
        <a:bodyPr/>
        <a:lstStyle/>
        <a:p>
          <a:endParaRPr lang="en-US"/>
        </a:p>
      </dgm:t>
    </dgm:pt>
    <dgm:pt modelId="{C6FBC43F-0324-4A83-AFF0-3F5C1DD2EF16}" type="pres">
      <dgm:prSet presAssocID="{922075F0-AEC1-4A89-9DB0-F381B8608D9D}" presName="node" presStyleLbl="node1" presStyleIdx="4" presStyleCnt="9" custScaleX="159505" custScaleY="118319" custLinFactNeighborX="17993" custLinFactNeighborY="26039">
        <dgm:presLayoutVars>
          <dgm:bulletEnabled val="1"/>
        </dgm:presLayoutVars>
      </dgm:prSet>
      <dgm:spPr/>
      <dgm:t>
        <a:bodyPr/>
        <a:lstStyle/>
        <a:p>
          <a:endParaRPr lang="en-US"/>
        </a:p>
      </dgm:t>
    </dgm:pt>
    <dgm:pt modelId="{1FC8FB9C-06C2-44BA-80F3-C98B8F011A70}" type="pres">
      <dgm:prSet presAssocID="{F2DF32D6-3E2C-4602-BA06-82428FFCCBF2}" presName="sibTrans" presStyleLbl="sibTrans1D1" presStyleIdx="4" presStyleCnt="8"/>
      <dgm:spPr/>
      <dgm:t>
        <a:bodyPr/>
        <a:lstStyle/>
        <a:p>
          <a:endParaRPr lang="en-US"/>
        </a:p>
      </dgm:t>
    </dgm:pt>
    <dgm:pt modelId="{E85B8B42-7973-4DF1-9BD2-60F16C86D4B9}" type="pres">
      <dgm:prSet presAssocID="{F2DF32D6-3E2C-4602-BA06-82428FFCCBF2}" presName="connectorText" presStyleLbl="sibTrans1D1" presStyleIdx="4" presStyleCnt="8"/>
      <dgm:spPr/>
      <dgm:t>
        <a:bodyPr/>
        <a:lstStyle/>
        <a:p>
          <a:endParaRPr lang="en-US"/>
        </a:p>
      </dgm:t>
    </dgm:pt>
    <dgm:pt modelId="{626D3546-BA7C-4EC2-9D43-1CEB51583AF5}" type="pres">
      <dgm:prSet presAssocID="{7613FAFE-BE49-4056-9BED-AFAAB2268585}" presName="node" presStyleLbl="node1" presStyleIdx="5" presStyleCnt="9" custScaleY="61026" custLinFactNeighborX="14527" custLinFactNeighborY="24375">
        <dgm:presLayoutVars>
          <dgm:bulletEnabled val="1"/>
        </dgm:presLayoutVars>
      </dgm:prSet>
      <dgm:spPr/>
      <dgm:t>
        <a:bodyPr/>
        <a:lstStyle/>
        <a:p>
          <a:endParaRPr lang="en-US"/>
        </a:p>
      </dgm:t>
    </dgm:pt>
    <dgm:pt modelId="{FF0DA88D-094B-4E57-B783-CFC48AAAF878}" type="pres">
      <dgm:prSet presAssocID="{DB0A34A7-C099-46EC-B5DB-B71DCDD4A15F}" presName="sibTrans" presStyleLbl="sibTrans1D1" presStyleIdx="5" presStyleCnt="8"/>
      <dgm:spPr/>
      <dgm:t>
        <a:bodyPr/>
        <a:lstStyle/>
        <a:p>
          <a:endParaRPr lang="en-US"/>
        </a:p>
      </dgm:t>
    </dgm:pt>
    <dgm:pt modelId="{6A497D28-8307-4925-B7B4-E79858279AE4}" type="pres">
      <dgm:prSet presAssocID="{DB0A34A7-C099-46EC-B5DB-B71DCDD4A15F}" presName="connectorText" presStyleLbl="sibTrans1D1" presStyleIdx="5" presStyleCnt="8"/>
      <dgm:spPr/>
      <dgm:t>
        <a:bodyPr/>
        <a:lstStyle/>
        <a:p>
          <a:endParaRPr lang="en-US"/>
        </a:p>
      </dgm:t>
    </dgm:pt>
    <dgm:pt modelId="{ABF14BA4-BA47-4075-AA0A-D0FFE725FCDD}" type="pres">
      <dgm:prSet presAssocID="{EA880282-5109-4790-A5C3-71F8E2A7F382}" presName="node" presStyleLbl="node1" presStyleIdx="6" presStyleCnt="9" custScaleX="83786" custScaleY="47350" custLinFactNeighborX="37563" custLinFactNeighborY="22812">
        <dgm:presLayoutVars>
          <dgm:bulletEnabled val="1"/>
        </dgm:presLayoutVars>
      </dgm:prSet>
      <dgm:spPr/>
      <dgm:t>
        <a:bodyPr/>
        <a:lstStyle/>
        <a:p>
          <a:endParaRPr lang="en-US"/>
        </a:p>
      </dgm:t>
    </dgm:pt>
    <dgm:pt modelId="{D944F999-94A6-435A-BFE1-007E0A5BBED7}" type="pres">
      <dgm:prSet presAssocID="{173C91BA-FD52-4B58-81FC-7FBB8EA438CF}" presName="sibTrans" presStyleLbl="sibTrans1D1" presStyleIdx="6" presStyleCnt="8"/>
      <dgm:spPr/>
      <dgm:t>
        <a:bodyPr/>
        <a:lstStyle/>
        <a:p>
          <a:endParaRPr lang="en-US"/>
        </a:p>
      </dgm:t>
    </dgm:pt>
    <dgm:pt modelId="{8A9609D1-3C2D-49B6-B4E2-F0BA45608C0A}" type="pres">
      <dgm:prSet presAssocID="{173C91BA-FD52-4B58-81FC-7FBB8EA438CF}" presName="connectorText" presStyleLbl="sibTrans1D1" presStyleIdx="6" presStyleCnt="8"/>
      <dgm:spPr/>
      <dgm:t>
        <a:bodyPr/>
        <a:lstStyle/>
        <a:p>
          <a:endParaRPr lang="en-US"/>
        </a:p>
      </dgm:t>
    </dgm:pt>
    <dgm:pt modelId="{C927850E-0171-45C2-9496-15A0A5100DD0}" type="pres">
      <dgm:prSet presAssocID="{7E71141F-350C-4F5C-AD98-5E931E8D789C}" presName="node" presStyleLbl="node1" presStyleIdx="7" presStyleCnt="9" custScaleX="189074" custScaleY="69967" custLinFactNeighborX="4627" custLinFactNeighborY="33633">
        <dgm:presLayoutVars>
          <dgm:bulletEnabled val="1"/>
        </dgm:presLayoutVars>
      </dgm:prSet>
      <dgm:spPr/>
      <dgm:t>
        <a:bodyPr/>
        <a:lstStyle/>
        <a:p>
          <a:endParaRPr lang="en-US"/>
        </a:p>
      </dgm:t>
    </dgm:pt>
    <dgm:pt modelId="{0F7D0BF1-760A-4E0A-8821-8F3DCB41AD48}" type="pres">
      <dgm:prSet presAssocID="{C2DE2934-C534-47DD-82B3-5FB8A90F2027}" presName="sibTrans" presStyleLbl="sibTrans1D1" presStyleIdx="7" presStyleCnt="8"/>
      <dgm:spPr/>
      <dgm:t>
        <a:bodyPr/>
        <a:lstStyle/>
        <a:p>
          <a:endParaRPr lang="en-US"/>
        </a:p>
      </dgm:t>
    </dgm:pt>
    <dgm:pt modelId="{0FCBD4ED-BB5E-4E5C-BFF0-310F3727FE41}" type="pres">
      <dgm:prSet presAssocID="{C2DE2934-C534-47DD-82B3-5FB8A90F2027}" presName="connectorText" presStyleLbl="sibTrans1D1" presStyleIdx="7" presStyleCnt="8"/>
      <dgm:spPr/>
      <dgm:t>
        <a:bodyPr/>
        <a:lstStyle/>
        <a:p>
          <a:endParaRPr lang="en-US"/>
        </a:p>
      </dgm:t>
    </dgm:pt>
    <dgm:pt modelId="{C98AC2D9-3A38-4C5B-ABDB-65B8DCF7FF10}" type="pres">
      <dgm:prSet presAssocID="{1645710D-88FE-4CB9-8E71-310346DD97E5}" presName="node" presStyleLbl="node1" presStyleIdx="8" presStyleCnt="9" custScaleY="46158" custLinFactNeighborX="28203" custLinFactNeighborY="25344">
        <dgm:presLayoutVars>
          <dgm:bulletEnabled val="1"/>
        </dgm:presLayoutVars>
      </dgm:prSet>
      <dgm:spPr/>
      <dgm:t>
        <a:bodyPr/>
        <a:lstStyle/>
        <a:p>
          <a:endParaRPr lang="en-US"/>
        </a:p>
      </dgm:t>
    </dgm:pt>
  </dgm:ptLst>
  <dgm:cxnLst>
    <dgm:cxn modelId="{9058D1DC-B006-4B4E-972F-221ED284FBF0}" srcId="{053DEA37-FE72-47EB-AD06-B2046D3308D1}" destId="{922075F0-AEC1-4A89-9DB0-F381B8608D9D}" srcOrd="4" destOrd="0" parTransId="{780A9518-E52E-4D38-B082-71B50796F13D}" sibTransId="{F2DF32D6-3E2C-4602-BA06-82428FFCCBF2}"/>
    <dgm:cxn modelId="{33F63BE7-F058-4E77-8277-DF477DC8DFF8}" srcId="{053DEA37-FE72-47EB-AD06-B2046D3308D1}" destId="{CFE03498-E6CB-407E-82C8-DD0CCFA51CAD}" srcOrd="3" destOrd="0" parTransId="{9B11728C-D976-4BD0-8813-84318DDB77B5}" sibTransId="{806CFAD3-6B28-41F3-9E62-9D2EDEB8488F}"/>
    <dgm:cxn modelId="{05FBC35D-8C56-410B-A3DD-BAE9DAD2394E}" type="presOf" srcId="{173C91BA-FD52-4B58-81FC-7FBB8EA438CF}" destId="{D944F999-94A6-435A-BFE1-007E0A5BBED7}" srcOrd="0" destOrd="0" presId="urn:microsoft.com/office/officeart/2016/7/layout/RepeatingBendingProcessNew"/>
    <dgm:cxn modelId="{E0EBC422-0CDA-44BE-8E67-EA50EA5C8294}" srcId="{053DEA37-FE72-47EB-AD06-B2046D3308D1}" destId="{7E71141F-350C-4F5C-AD98-5E931E8D789C}" srcOrd="7" destOrd="0" parTransId="{2F60A5AB-22A2-4861-B518-F6E3B6DB6965}" sibTransId="{C2DE2934-C534-47DD-82B3-5FB8A90F2027}"/>
    <dgm:cxn modelId="{67B0BF3F-FFB6-43B4-B27A-FE314E0477C7}" srcId="{053DEA37-FE72-47EB-AD06-B2046D3308D1}" destId="{1645710D-88FE-4CB9-8E71-310346DD97E5}" srcOrd="8" destOrd="0" parTransId="{A7C7F9BC-3181-40FF-9796-E0DB131096F5}" sibTransId="{2FC46AE2-D386-437F-B974-ABE61AAD8B1A}"/>
    <dgm:cxn modelId="{8E70A37A-F5EB-4B23-9203-B56CE4119340}" type="presOf" srcId="{CB6997A3-5E7C-44DB-A268-A43274D9E269}" destId="{2D751BB2-D6D3-4C29-922C-AB1F9C9A56DC}" srcOrd="0" destOrd="0" presId="urn:microsoft.com/office/officeart/2016/7/layout/RepeatingBendingProcessNew"/>
    <dgm:cxn modelId="{C6DFD780-304A-45A8-8BAE-9E3A57897B91}" type="presOf" srcId="{0708F2BD-EFEC-4FEB-81A3-B05094050775}" destId="{9AC75EB9-CEC4-4A01-9F1A-FD2290F61A57}" srcOrd="1" destOrd="0" presId="urn:microsoft.com/office/officeart/2016/7/layout/RepeatingBendingProcessNew"/>
    <dgm:cxn modelId="{F2C5E715-DA91-45A2-8A0C-5E906454CE93}" type="presOf" srcId="{806CFAD3-6B28-41F3-9E62-9D2EDEB8488F}" destId="{F73985AB-9D68-4D33-9389-E21743C6508D}" srcOrd="1" destOrd="0" presId="urn:microsoft.com/office/officeart/2016/7/layout/RepeatingBendingProcessNew"/>
    <dgm:cxn modelId="{BA223E5B-AE38-450B-B491-9E3D2E3507E6}" type="presOf" srcId="{806CFAD3-6B28-41F3-9E62-9D2EDEB8488F}" destId="{E1908BFE-E945-45E1-B5EB-49CD51CAF496}" srcOrd="0" destOrd="0" presId="urn:microsoft.com/office/officeart/2016/7/layout/RepeatingBendingProcessNew"/>
    <dgm:cxn modelId="{7E1DD1B5-ED99-4942-BC2B-0FF8A25D3C26}" srcId="{053DEA37-FE72-47EB-AD06-B2046D3308D1}" destId="{7613FAFE-BE49-4056-9BED-AFAAB2268585}" srcOrd="5" destOrd="0" parTransId="{B1352698-71EF-4E2F-A9EE-2E0C93A2C543}" sibTransId="{DB0A34A7-C099-46EC-B5DB-B71DCDD4A15F}"/>
    <dgm:cxn modelId="{858E2A57-8B49-4B77-8B81-8394DD28965F}" type="presOf" srcId="{7036E719-65FE-48A6-8107-C976251CC5A9}" destId="{58283C6D-57DC-483E-AF27-AC7DBFDAAEDF}" srcOrd="0" destOrd="0" presId="urn:microsoft.com/office/officeart/2016/7/layout/RepeatingBendingProcessNew"/>
    <dgm:cxn modelId="{D5F1DC86-EDEC-4CC5-89F6-461DCB193C63}" type="presOf" srcId="{922075F0-AEC1-4A89-9DB0-F381B8608D9D}" destId="{C6FBC43F-0324-4A83-AFF0-3F5C1DD2EF16}" srcOrd="0" destOrd="0" presId="urn:microsoft.com/office/officeart/2016/7/layout/RepeatingBendingProcessNew"/>
    <dgm:cxn modelId="{CF527396-F984-468B-AEEF-612ED9C0F822}" type="presOf" srcId="{450EF5AC-B9F4-4494-AB00-01C515920886}" destId="{F57ED188-FA40-4F13-A65C-C017D96B9556}" srcOrd="1" destOrd="0" presId="urn:microsoft.com/office/officeart/2016/7/layout/RepeatingBendingProcessNew"/>
    <dgm:cxn modelId="{007BD5E1-140B-4C66-8E85-FBC87DA46316}" type="presOf" srcId="{9F935799-69BB-4CD0-8920-99E4BB8DF18D}" destId="{2AC26CE1-8BF2-412E-A72C-DCEBAFFAE8E2}" srcOrd="0" destOrd="0" presId="urn:microsoft.com/office/officeart/2016/7/layout/RepeatingBendingProcessNew"/>
    <dgm:cxn modelId="{BAD70679-FF3D-4073-A998-4BAF7DF625C6}" type="presOf" srcId="{51F9DC51-3045-4679-A639-6614A83F0D82}" destId="{4608B5FD-D85D-46A1-8BFF-A7C48D1EFED6}" srcOrd="1" destOrd="0" presId="urn:microsoft.com/office/officeart/2016/7/layout/RepeatingBendingProcessNew"/>
    <dgm:cxn modelId="{F85E9B8B-3092-424F-B133-1E8F4068CAB8}" srcId="{053DEA37-FE72-47EB-AD06-B2046D3308D1}" destId="{7036E719-65FE-48A6-8107-C976251CC5A9}" srcOrd="2" destOrd="0" parTransId="{01B79B29-54A1-4091-A1DF-4C20216F3D55}" sibTransId="{450EF5AC-B9F4-4494-AB00-01C515920886}"/>
    <dgm:cxn modelId="{8A8A968F-A7B7-4031-B149-6EC1F51DD256}" srcId="{053DEA37-FE72-47EB-AD06-B2046D3308D1}" destId="{9F935799-69BB-4CD0-8920-99E4BB8DF18D}" srcOrd="0" destOrd="0" parTransId="{297B2682-C8D1-47F8-A6A6-08D6840BAFFF}" sibTransId="{0708F2BD-EFEC-4FEB-81A3-B05094050775}"/>
    <dgm:cxn modelId="{06BEC056-CCF4-4FDF-BC38-0196C76387F9}" type="presOf" srcId="{173C91BA-FD52-4B58-81FC-7FBB8EA438CF}" destId="{8A9609D1-3C2D-49B6-B4E2-F0BA45608C0A}" srcOrd="1" destOrd="0" presId="urn:microsoft.com/office/officeart/2016/7/layout/RepeatingBendingProcessNew"/>
    <dgm:cxn modelId="{FC3B198B-BA0D-472B-8C57-421B33F3932B}" type="presOf" srcId="{DB0A34A7-C099-46EC-B5DB-B71DCDD4A15F}" destId="{FF0DA88D-094B-4E57-B783-CFC48AAAF878}" srcOrd="0" destOrd="0" presId="urn:microsoft.com/office/officeart/2016/7/layout/RepeatingBendingProcessNew"/>
    <dgm:cxn modelId="{0A05AC87-5470-4E29-881D-D436878BD152}" type="presOf" srcId="{C2DE2934-C534-47DD-82B3-5FB8A90F2027}" destId="{0F7D0BF1-760A-4E0A-8821-8F3DCB41AD48}" srcOrd="0" destOrd="0" presId="urn:microsoft.com/office/officeart/2016/7/layout/RepeatingBendingProcessNew"/>
    <dgm:cxn modelId="{F39376A1-41C4-4BFE-B34B-67300E4DB431}" type="presOf" srcId="{CFE03498-E6CB-407E-82C8-DD0CCFA51CAD}" destId="{F1E0E6C0-CB70-4B32-8C49-7AB98F1CAD17}" srcOrd="0" destOrd="0" presId="urn:microsoft.com/office/officeart/2016/7/layout/RepeatingBendingProcessNew"/>
    <dgm:cxn modelId="{60F084D3-BAFA-4A08-820E-3B48D3852452}" type="presOf" srcId="{51F9DC51-3045-4679-A639-6614A83F0D82}" destId="{A045B6F2-D0E2-491D-A0E4-657C69C69C22}" srcOrd="0" destOrd="0" presId="urn:microsoft.com/office/officeart/2016/7/layout/RepeatingBendingProcessNew"/>
    <dgm:cxn modelId="{1A4F0C31-7E0E-405D-850E-3015EA23A7A4}" type="presOf" srcId="{EA880282-5109-4790-A5C3-71F8E2A7F382}" destId="{ABF14BA4-BA47-4075-AA0A-D0FFE725FCDD}" srcOrd="0" destOrd="0" presId="urn:microsoft.com/office/officeart/2016/7/layout/RepeatingBendingProcessNew"/>
    <dgm:cxn modelId="{7C5D1FBB-4AE3-4825-8466-69B0B11A392D}" srcId="{053DEA37-FE72-47EB-AD06-B2046D3308D1}" destId="{EA880282-5109-4790-A5C3-71F8E2A7F382}" srcOrd="6" destOrd="0" parTransId="{6CAD9E8F-9D35-4A12-B240-D852E9F9D134}" sibTransId="{173C91BA-FD52-4B58-81FC-7FBB8EA438CF}"/>
    <dgm:cxn modelId="{B6BC8AF6-7410-4557-9D8F-D839F9DB3112}" type="presOf" srcId="{F2DF32D6-3E2C-4602-BA06-82428FFCCBF2}" destId="{E85B8B42-7973-4DF1-9BD2-60F16C86D4B9}" srcOrd="1" destOrd="0" presId="urn:microsoft.com/office/officeart/2016/7/layout/RepeatingBendingProcessNew"/>
    <dgm:cxn modelId="{42605F0D-7194-4D2E-860C-7CE07C1F1F92}" type="presOf" srcId="{7E71141F-350C-4F5C-AD98-5E931E8D789C}" destId="{C927850E-0171-45C2-9496-15A0A5100DD0}" srcOrd="0" destOrd="0" presId="urn:microsoft.com/office/officeart/2016/7/layout/RepeatingBendingProcessNew"/>
    <dgm:cxn modelId="{6FD3054D-2A4B-4C8A-AE09-360B4975CC57}" type="presOf" srcId="{DB0A34A7-C099-46EC-B5DB-B71DCDD4A15F}" destId="{6A497D28-8307-4925-B7B4-E79858279AE4}" srcOrd="1" destOrd="0" presId="urn:microsoft.com/office/officeart/2016/7/layout/RepeatingBendingProcessNew"/>
    <dgm:cxn modelId="{3665C04B-F4FD-499B-BE48-4C99D6DC1FAC}" type="presOf" srcId="{C2DE2934-C534-47DD-82B3-5FB8A90F2027}" destId="{0FCBD4ED-BB5E-4E5C-BFF0-310F3727FE41}" srcOrd="1" destOrd="0" presId="urn:microsoft.com/office/officeart/2016/7/layout/RepeatingBendingProcessNew"/>
    <dgm:cxn modelId="{466B1516-605A-4702-8AFA-F9C79D1E55B7}" type="presOf" srcId="{7613FAFE-BE49-4056-9BED-AFAAB2268585}" destId="{626D3546-BA7C-4EC2-9D43-1CEB51583AF5}" srcOrd="0" destOrd="0" presId="urn:microsoft.com/office/officeart/2016/7/layout/RepeatingBendingProcessNew"/>
    <dgm:cxn modelId="{E10C3AA8-636C-4CD0-BAA2-C15D062B4E6D}" type="presOf" srcId="{053DEA37-FE72-47EB-AD06-B2046D3308D1}" destId="{7BD3C959-C5DC-431E-89BD-C9FB42F8F530}" srcOrd="0" destOrd="0" presId="urn:microsoft.com/office/officeart/2016/7/layout/RepeatingBendingProcessNew"/>
    <dgm:cxn modelId="{3E263F1D-C32D-4810-B2EA-F6CE8234B1DB}" type="presOf" srcId="{1645710D-88FE-4CB9-8E71-310346DD97E5}" destId="{C98AC2D9-3A38-4C5B-ABDB-65B8DCF7FF10}" srcOrd="0" destOrd="0" presId="urn:microsoft.com/office/officeart/2016/7/layout/RepeatingBendingProcessNew"/>
    <dgm:cxn modelId="{DE4936BF-FC50-4E6F-8E39-64704828A960}" type="presOf" srcId="{0708F2BD-EFEC-4FEB-81A3-B05094050775}" destId="{C21D7F9C-2724-4F38-80D2-13DA16DA2193}" srcOrd="0" destOrd="0" presId="urn:microsoft.com/office/officeart/2016/7/layout/RepeatingBendingProcessNew"/>
    <dgm:cxn modelId="{6E72D9C3-634D-490B-A0C1-033D7755CDA5}" type="presOf" srcId="{F2DF32D6-3E2C-4602-BA06-82428FFCCBF2}" destId="{1FC8FB9C-06C2-44BA-80F3-C98B8F011A70}" srcOrd="0" destOrd="0" presId="urn:microsoft.com/office/officeart/2016/7/layout/RepeatingBendingProcessNew"/>
    <dgm:cxn modelId="{760A7F99-9C51-44F9-953E-10948199FFDA}" type="presOf" srcId="{450EF5AC-B9F4-4494-AB00-01C515920886}" destId="{93B90E78-5F3F-44C9-9287-6E19FDC22F0F}" srcOrd="0" destOrd="0" presId="urn:microsoft.com/office/officeart/2016/7/layout/RepeatingBendingProcessNew"/>
    <dgm:cxn modelId="{F315D336-9427-4FEA-8B4C-5DFC68EB79FF}" srcId="{053DEA37-FE72-47EB-AD06-B2046D3308D1}" destId="{CB6997A3-5E7C-44DB-A268-A43274D9E269}" srcOrd="1" destOrd="0" parTransId="{11DDEA5B-5965-40B2-AD87-082B76F1F736}" sibTransId="{51F9DC51-3045-4679-A639-6614A83F0D82}"/>
    <dgm:cxn modelId="{35827AAA-6F1C-4AE5-8F5F-7AF58BDAA584}" type="presParOf" srcId="{7BD3C959-C5DC-431E-89BD-C9FB42F8F530}" destId="{2AC26CE1-8BF2-412E-A72C-DCEBAFFAE8E2}" srcOrd="0" destOrd="0" presId="urn:microsoft.com/office/officeart/2016/7/layout/RepeatingBendingProcessNew"/>
    <dgm:cxn modelId="{EA87F2AB-BEB7-47E9-94F8-A2DD8BFE8518}" type="presParOf" srcId="{7BD3C959-C5DC-431E-89BD-C9FB42F8F530}" destId="{C21D7F9C-2724-4F38-80D2-13DA16DA2193}" srcOrd="1" destOrd="0" presId="urn:microsoft.com/office/officeart/2016/7/layout/RepeatingBendingProcessNew"/>
    <dgm:cxn modelId="{6A6DE739-1791-4C89-A01F-17963C11B16F}" type="presParOf" srcId="{C21D7F9C-2724-4F38-80D2-13DA16DA2193}" destId="{9AC75EB9-CEC4-4A01-9F1A-FD2290F61A57}" srcOrd="0" destOrd="0" presId="urn:microsoft.com/office/officeart/2016/7/layout/RepeatingBendingProcessNew"/>
    <dgm:cxn modelId="{ABFA41A1-73EF-476C-85D3-B055514B87AD}" type="presParOf" srcId="{7BD3C959-C5DC-431E-89BD-C9FB42F8F530}" destId="{2D751BB2-D6D3-4C29-922C-AB1F9C9A56DC}" srcOrd="2" destOrd="0" presId="urn:microsoft.com/office/officeart/2016/7/layout/RepeatingBendingProcessNew"/>
    <dgm:cxn modelId="{228F2AC1-4DF2-47ED-91AA-750C93756407}" type="presParOf" srcId="{7BD3C959-C5DC-431E-89BD-C9FB42F8F530}" destId="{A045B6F2-D0E2-491D-A0E4-657C69C69C22}" srcOrd="3" destOrd="0" presId="urn:microsoft.com/office/officeart/2016/7/layout/RepeatingBendingProcessNew"/>
    <dgm:cxn modelId="{899CAA0D-E614-4D0E-A3A7-863B7430DA89}" type="presParOf" srcId="{A045B6F2-D0E2-491D-A0E4-657C69C69C22}" destId="{4608B5FD-D85D-46A1-8BFF-A7C48D1EFED6}" srcOrd="0" destOrd="0" presId="urn:microsoft.com/office/officeart/2016/7/layout/RepeatingBendingProcessNew"/>
    <dgm:cxn modelId="{6FBEA067-1B89-466D-970B-AA3914172DF6}" type="presParOf" srcId="{7BD3C959-C5DC-431E-89BD-C9FB42F8F530}" destId="{58283C6D-57DC-483E-AF27-AC7DBFDAAEDF}" srcOrd="4" destOrd="0" presId="urn:microsoft.com/office/officeart/2016/7/layout/RepeatingBendingProcessNew"/>
    <dgm:cxn modelId="{83DA2B07-C506-4CC2-8E13-13DFEE0A73D9}" type="presParOf" srcId="{7BD3C959-C5DC-431E-89BD-C9FB42F8F530}" destId="{93B90E78-5F3F-44C9-9287-6E19FDC22F0F}" srcOrd="5" destOrd="0" presId="urn:microsoft.com/office/officeart/2016/7/layout/RepeatingBendingProcessNew"/>
    <dgm:cxn modelId="{095AEE53-A85F-497D-98A9-AFA804EE5D0D}" type="presParOf" srcId="{93B90E78-5F3F-44C9-9287-6E19FDC22F0F}" destId="{F57ED188-FA40-4F13-A65C-C017D96B9556}" srcOrd="0" destOrd="0" presId="urn:microsoft.com/office/officeart/2016/7/layout/RepeatingBendingProcessNew"/>
    <dgm:cxn modelId="{41E3E4CE-A18C-47C1-96E5-4F46B6AFE8CB}" type="presParOf" srcId="{7BD3C959-C5DC-431E-89BD-C9FB42F8F530}" destId="{F1E0E6C0-CB70-4B32-8C49-7AB98F1CAD17}" srcOrd="6" destOrd="0" presId="urn:microsoft.com/office/officeart/2016/7/layout/RepeatingBendingProcessNew"/>
    <dgm:cxn modelId="{B996CC2C-BAC0-453B-B4DB-606C12ADE09E}" type="presParOf" srcId="{7BD3C959-C5DC-431E-89BD-C9FB42F8F530}" destId="{E1908BFE-E945-45E1-B5EB-49CD51CAF496}" srcOrd="7" destOrd="0" presId="urn:microsoft.com/office/officeart/2016/7/layout/RepeatingBendingProcessNew"/>
    <dgm:cxn modelId="{4290D6FE-0836-420B-9089-8EF3F84E2D55}" type="presParOf" srcId="{E1908BFE-E945-45E1-B5EB-49CD51CAF496}" destId="{F73985AB-9D68-4D33-9389-E21743C6508D}" srcOrd="0" destOrd="0" presId="urn:microsoft.com/office/officeart/2016/7/layout/RepeatingBendingProcessNew"/>
    <dgm:cxn modelId="{0CAC6D89-80C8-46E4-B346-5D80EA4DCEE6}" type="presParOf" srcId="{7BD3C959-C5DC-431E-89BD-C9FB42F8F530}" destId="{C6FBC43F-0324-4A83-AFF0-3F5C1DD2EF16}" srcOrd="8" destOrd="0" presId="urn:microsoft.com/office/officeart/2016/7/layout/RepeatingBendingProcessNew"/>
    <dgm:cxn modelId="{E504E7D0-2DB7-4219-8E53-25610C3F5C16}" type="presParOf" srcId="{7BD3C959-C5DC-431E-89BD-C9FB42F8F530}" destId="{1FC8FB9C-06C2-44BA-80F3-C98B8F011A70}" srcOrd="9" destOrd="0" presId="urn:microsoft.com/office/officeart/2016/7/layout/RepeatingBendingProcessNew"/>
    <dgm:cxn modelId="{CA9DB2B6-D4BA-4065-AC2B-6EFA2EA8B9C1}" type="presParOf" srcId="{1FC8FB9C-06C2-44BA-80F3-C98B8F011A70}" destId="{E85B8B42-7973-4DF1-9BD2-60F16C86D4B9}" srcOrd="0" destOrd="0" presId="urn:microsoft.com/office/officeart/2016/7/layout/RepeatingBendingProcessNew"/>
    <dgm:cxn modelId="{8456DBA7-D63C-4AEE-A17C-EAFFD45C3EF2}" type="presParOf" srcId="{7BD3C959-C5DC-431E-89BD-C9FB42F8F530}" destId="{626D3546-BA7C-4EC2-9D43-1CEB51583AF5}" srcOrd="10" destOrd="0" presId="urn:microsoft.com/office/officeart/2016/7/layout/RepeatingBendingProcessNew"/>
    <dgm:cxn modelId="{951DF4E7-5BAF-4F58-BE70-12360A743A92}" type="presParOf" srcId="{7BD3C959-C5DC-431E-89BD-C9FB42F8F530}" destId="{FF0DA88D-094B-4E57-B783-CFC48AAAF878}" srcOrd="11" destOrd="0" presId="urn:microsoft.com/office/officeart/2016/7/layout/RepeatingBendingProcessNew"/>
    <dgm:cxn modelId="{6AF37F4E-A947-49DE-8AF3-84DC24AE301A}" type="presParOf" srcId="{FF0DA88D-094B-4E57-B783-CFC48AAAF878}" destId="{6A497D28-8307-4925-B7B4-E79858279AE4}" srcOrd="0" destOrd="0" presId="urn:microsoft.com/office/officeart/2016/7/layout/RepeatingBendingProcessNew"/>
    <dgm:cxn modelId="{2516D7DB-2EFD-4980-859E-6E941162DC50}" type="presParOf" srcId="{7BD3C959-C5DC-431E-89BD-C9FB42F8F530}" destId="{ABF14BA4-BA47-4075-AA0A-D0FFE725FCDD}" srcOrd="12" destOrd="0" presId="urn:microsoft.com/office/officeart/2016/7/layout/RepeatingBendingProcessNew"/>
    <dgm:cxn modelId="{E91128DC-D07F-4EB7-BCFB-56C66F5E6524}" type="presParOf" srcId="{7BD3C959-C5DC-431E-89BD-C9FB42F8F530}" destId="{D944F999-94A6-435A-BFE1-007E0A5BBED7}" srcOrd="13" destOrd="0" presId="urn:microsoft.com/office/officeart/2016/7/layout/RepeatingBendingProcessNew"/>
    <dgm:cxn modelId="{261A4553-BFC0-4505-B294-7A3DA20403BB}" type="presParOf" srcId="{D944F999-94A6-435A-BFE1-007E0A5BBED7}" destId="{8A9609D1-3C2D-49B6-B4E2-F0BA45608C0A}" srcOrd="0" destOrd="0" presId="urn:microsoft.com/office/officeart/2016/7/layout/RepeatingBendingProcessNew"/>
    <dgm:cxn modelId="{03666BCD-2FD1-4F7C-A2B0-0195EF8D1F48}" type="presParOf" srcId="{7BD3C959-C5DC-431E-89BD-C9FB42F8F530}" destId="{C927850E-0171-45C2-9496-15A0A5100DD0}" srcOrd="14" destOrd="0" presId="urn:microsoft.com/office/officeart/2016/7/layout/RepeatingBendingProcessNew"/>
    <dgm:cxn modelId="{08097208-DAE4-477B-974F-04D84ED1001D}" type="presParOf" srcId="{7BD3C959-C5DC-431E-89BD-C9FB42F8F530}" destId="{0F7D0BF1-760A-4E0A-8821-8F3DCB41AD48}" srcOrd="15" destOrd="0" presId="urn:microsoft.com/office/officeart/2016/7/layout/RepeatingBendingProcessNew"/>
    <dgm:cxn modelId="{A24329ED-46E4-4ACA-86C5-3C49B6392F83}" type="presParOf" srcId="{0F7D0BF1-760A-4E0A-8821-8F3DCB41AD48}" destId="{0FCBD4ED-BB5E-4E5C-BFF0-310F3727FE41}" srcOrd="0" destOrd="0" presId="urn:microsoft.com/office/officeart/2016/7/layout/RepeatingBendingProcessNew"/>
    <dgm:cxn modelId="{3289F028-C8D6-4D45-8EE0-762807B42EAA}" type="presParOf" srcId="{7BD3C959-C5DC-431E-89BD-C9FB42F8F530}" destId="{C98AC2D9-3A38-4C5B-ABDB-65B8DCF7FF10}" srcOrd="1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1D7F9C-2724-4F38-80D2-13DA16DA2193}">
      <dsp:nvSpPr>
        <dsp:cNvPr id="0" name=""/>
        <dsp:cNvSpPr/>
      </dsp:nvSpPr>
      <dsp:spPr>
        <a:xfrm>
          <a:off x="2297835" y="728411"/>
          <a:ext cx="496025" cy="91440"/>
        </a:xfrm>
        <a:custGeom>
          <a:avLst/>
          <a:gdLst/>
          <a:ahLst/>
          <a:cxnLst/>
          <a:rect l="0" t="0" r="0" b="0"/>
          <a:pathLst>
            <a:path>
              <a:moveTo>
                <a:pt x="0" y="45720"/>
              </a:moveTo>
              <a:lnTo>
                <a:pt x="496025" y="45720"/>
              </a:lnTo>
            </a:path>
          </a:pathLst>
        </a:custGeom>
        <a:noFill/>
        <a:ln w="9525" cap="rnd" cmpd="sng" algn="ctr">
          <a:solidFill>
            <a:schemeClr val="dk2">
              <a:hueOff val="0"/>
              <a:satOff val="0"/>
              <a:lumOff val="0"/>
              <a:alphaOff val="0"/>
            </a:schemeClr>
          </a:solidFill>
          <a:prstDash val="solid"/>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32683" y="771495"/>
        <a:ext cx="26331" cy="5271"/>
      </dsp:txXfrm>
    </dsp:sp>
    <dsp:sp modelId="{2AC26CE1-8BF2-412E-A72C-DCEBAFFAE8E2}">
      <dsp:nvSpPr>
        <dsp:cNvPr id="0" name=""/>
        <dsp:cNvSpPr/>
      </dsp:nvSpPr>
      <dsp:spPr>
        <a:xfrm>
          <a:off x="9960" y="373907"/>
          <a:ext cx="2289675" cy="800447"/>
        </a:xfrm>
        <a:prstGeom prst="rect">
          <a:avLst/>
        </a:prstGeom>
        <a:solidFill>
          <a:schemeClr val="bg1"/>
        </a:soli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2196" tIns="117769" rIns="112196" bIns="117769" numCol="1" spcCol="1270" anchor="ctr" anchorCtr="0">
          <a:noAutofit/>
        </a:bodyPr>
        <a:lstStyle/>
        <a:p>
          <a:pPr lvl="0" algn="ctr" defTabSz="622300">
            <a:lnSpc>
              <a:spcPct val="90000"/>
            </a:lnSpc>
            <a:spcBef>
              <a:spcPct val="0"/>
            </a:spcBef>
            <a:spcAft>
              <a:spcPct val="35000"/>
            </a:spcAft>
          </a:pPr>
          <a:r>
            <a:rPr lang="en-US" sz="1400" b="1" kern="1200" dirty="0">
              <a:solidFill>
                <a:srgbClr val="FF0000"/>
              </a:solidFill>
            </a:rPr>
            <a:t>Input: </a:t>
          </a:r>
          <a:r>
            <a:rPr lang="en-US" sz="1400" b="1" i="1" kern="1200" dirty="0">
              <a:solidFill>
                <a:srgbClr val="FF0000"/>
              </a:solidFill>
            </a:rPr>
            <a:t>n</a:t>
          </a:r>
          <a:r>
            <a:rPr lang="en-US" sz="1400" b="1" kern="1200" dirty="0">
              <a:solidFill>
                <a:srgbClr val="FF0000"/>
              </a:solidFill>
            </a:rPr>
            <a:t> unordered images</a:t>
          </a:r>
        </a:p>
      </dsp:txBody>
      <dsp:txXfrm>
        <a:off x="9960" y="373907"/>
        <a:ext cx="2289675" cy="800447"/>
      </dsp:txXfrm>
    </dsp:sp>
    <dsp:sp modelId="{A045B6F2-D0E2-491D-A0E4-657C69C69C22}">
      <dsp:nvSpPr>
        <dsp:cNvPr id="0" name=""/>
        <dsp:cNvSpPr/>
      </dsp:nvSpPr>
      <dsp:spPr>
        <a:xfrm>
          <a:off x="5114136" y="774131"/>
          <a:ext cx="505985" cy="205109"/>
        </a:xfrm>
        <a:custGeom>
          <a:avLst/>
          <a:gdLst/>
          <a:ahLst/>
          <a:cxnLst/>
          <a:rect l="0" t="0" r="0" b="0"/>
          <a:pathLst>
            <a:path>
              <a:moveTo>
                <a:pt x="0" y="0"/>
              </a:moveTo>
              <a:lnTo>
                <a:pt x="270092" y="0"/>
              </a:lnTo>
              <a:lnTo>
                <a:pt x="270092" y="205109"/>
              </a:lnTo>
              <a:lnTo>
                <a:pt x="505985" y="205109"/>
              </a:lnTo>
            </a:path>
          </a:pathLst>
        </a:custGeom>
        <a:noFill/>
        <a:ln w="9525" cap="rnd" cmpd="sng" algn="ctr">
          <a:solidFill>
            <a:schemeClr val="dk2">
              <a:hueOff val="0"/>
              <a:satOff val="0"/>
              <a:lumOff val="0"/>
              <a:alphaOff val="0"/>
            </a:schemeClr>
          </a:solidFill>
          <a:prstDash val="solid"/>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352768" y="874050"/>
        <a:ext cx="28722" cy="5271"/>
      </dsp:txXfrm>
    </dsp:sp>
    <dsp:sp modelId="{2D751BB2-D6D3-4C29-922C-AB1F9C9A56DC}">
      <dsp:nvSpPr>
        <dsp:cNvPr id="0" name=""/>
        <dsp:cNvSpPr/>
      </dsp:nvSpPr>
      <dsp:spPr>
        <a:xfrm>
          <a:off x="2826261" y="412119"/>
          <a:ext cx="2289675" cy="724022"/>
        </a:xfrm>
        <a:prstGeom prst="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2196" tIns="117769" rIns="112196" bIns="117769" numCol="1" spcCol="1270" anchor="ctr" anchorCtr="0">
          <a:noAutofit/>
        </a:bodyPr>
        <a:lstStyle/>
        <a:p>
          <a:pPr lvl="0" algn="ctr" defTabSz="533400">
            <a:lnSpc>
              <a:spcPct val="90000"/>
            </a:lnSpc>
            <a:spcBef>
              <a:spcPct val="0"/>
            </a:spcBef>
            <a:spcAft>
              <a:spcPct val="35000"/>
            </a:spcAft>
          </a:pPr>
          <a:r>
            <a:rPr lang="en-US" sz="1200" kern="1200" dirty="0"/>
            <a:t>I. Extract SIFT features from all </a:t>
          </a:r>
          <a:r>
            <a:rPr lang="en-US" sz="1200" b="1" i="1" kern="1200" dirty="0"/>
            <a:t>n</a:t>
          </a:r>
          <a:r>
            <a:rPr lang="en-US" sz="1200" kern="1200" dirty="0"/>
            <a:t> images</a:t>
          </a:r>
        </a:p>
      </dsp:txBody>
      <dsp:txXfrm>
        <a:off x="2826261" y="412119"/>
        <a:ext cx="2289675" cy="724022"/>
      </dsp:txXfrm>
    </dsp:sp>
    <dsp:sp modelId="{93B90E78-5F3F-44C9-9287-6E19FDC22F0F}">
      <dsp:nvSpPr>
        <dsp:cNvPr id="0" name=""/>
        <dsp:cNvSpPr/>
      </dsp:nvSpPr>
      <dsp:spPr>
        <a:xfrm>
          <a:off x="1332431" y="1386092"/>
          <a:ext cx="5464929" cy="917756"/>
        </a:xfrm>
        <a:custGeom>
          <a:avLst/>
          <a:gdLst/>
          <a:ahLst/>
          <a:cxnLst/>
          <a:rect l="0" t="0" r="0" b="0"/>
          <a:pathLst>
            <a:path>
              <a:moveTo>
                <a:pt x="5464929" y="0"/>
              </a:moveTo>
              <a:lnTo>
                <a:pt x="5464929" y="475978"/>
              </a:lnTo>
              <a:lnTo>
                <a:pt x="0" y="475978"/>
              </a:lnTo>
              <a:lnTo>
                <a:pt x="0" y="917756"/>
              </a:lnTo>
            </a:path>
          </a:pathLst>
        </a:custGeom>
        <a:noFill/>
        <a:ln w="9525" cap="rnd" cmpd="sng" algn="ctr">
          <a:solidFill>
            <a:schemeClr val="dk2">
              <a:hueOff val="0"/>
              <a:satOff val="0"/>
              <a:lumOff val="0"/>
              <a:alphaOff val="0"/>
            </a:schemeClr>
          </a:solidFill>
          <a:prstDash val="solid"/>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230" y="1842334"/>
        <a:ext cx="277330" cy="5271"/>
      </dsp:txXfrm>
    </dsp:sp>
    <dsp:sp modelId="{58283C6D-57DC-483E-AF27-AC7DBFDAAEDF}">
      <dsp:nvSpPr>
        <dsp:cNvPr id="0" name=""/>
        <dsp:cNvSpPr/>
      </dsp:nvSpPr>
      <dsp:spPr>
        <a:xfrm>
          <a:off x="5652522" y="570588"/>
          <a:ext cx="2289675" cy="817304"/>
        </a:xfrm>
        <a:prstGeom prst="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2196" tIns="117769" rIns="112196" bIns="117769" numCol="1" spcCol="1270" anchor="ctr" anchorCtr="0">
          <a:noAutofit/>
        </a:bodyPr>
        <a:lstStyle/>
        <a:p>
          <a:pPr lvl="0" algn="ctr" defTabSz="533400">
            <a:lnSpc>
              <a:spcPct val="90000"/>
            </a:lnSpc>
            <a:spcBef>
              <a:spcPct val="0"/>
            </a:spcBef>
            <a:spcAft>
              <a:spcPct val="35000"/>
            </a:spcAft>
          </a:pPr>
          <a:r>
            <a:rPr lang="en-US" sz="1200" kern="1200" dirty="0"/>
            <a:t>II. Find </a:t>
          </a:r>
          <a:r>
            <a:rPr lang="en-US" sz="1200" b="1" i="1" kern="1200" dirty="0"/>
            <a:t>k</a:t>
          </a:r>
          <a:r>
            <a:rPr lang="en-US" sz="1200" i="1" kern="1200" dirty="0"/>
            <a:t> </a:t>
          </a:r>
          <a:r>
            <a:rPr lang="en-US" sz="1200" kern="1200" dirty="0"/>
            <a:t>nearest-</a:t>
          </a:r>
          <a:r>
            <a:rPr lang="en-US" sz="1200" kern="1200" dirty="0" err="1"/>
            <a:t>neighbours</a:t>
          </a:r>
          <a:r>
            <a:rPr lang="en-US" sz="1200" kern="1200" dirty="0"/>
            <a:t> for each feature using a k-d tree</a:t>
          </a:r>
        </a:p>
      </dsp:txBody>
      <dsp:txXfrm>
        <a:off x="5652522" y="570588"/>
        <a:ext cx="2289675" cy="817304"/>
      </dsp:txXfrm>
    </dsp:sp>
    <dsp:sp modelId="{E1908BFE-E945-45E1-B5EB-49CD51CAF496}">
      <dsp:nvSpPr>
        <dsp:cNvPr id="0" name=""/>
        <dsp:cNvSpPr/>
      </dsp:nvSpPr>
      <dsp:spPr>
        <a:xfrm>
          <a:off x="2475468" y="2667109"/>
          <a:ext cx="730373" cy="212761"/>
        </a:xfrm>
        <a:custGeom>
          <a:avLst/>
          <a:gdLst/>
          <a:ahLst/>
          <a:cxnLst/>
          <a:rect l="0" t="0" r="0" b="0"/>
          <a:pathLst>
            <a:path>
              <a:moveTo>
                <a:pt x="0" y="0"/>
              </a:moveTo>
              <a:lnTo>
                <a:pt x="382286" y="0"/>
              </a:lnTo>
              <a:lnTo>
                <a:pt x="382286" y="212761"/>
              </a:lnTo>
              <a:lnTo>
                <a:pt x="730373" y="212761"/>
              </a:lnTo>
            </a:path>
          </a:pathLst>
        </a:custGeom>
        <a:noFill/>
        <a:ln w="9525" cap="rnd" cmpd="sng" algn="ctr">
          <a:solidFill>
            <a:schemeClr val="dk2">
              <a:hueOff val="0"/>
              <a:satOff val="0"/>
              <a:lumOff val="0"/>
              <a:alphaOff val="0"/>
            </a:schemeClr>
          </a:solidFill>
          <a:prstDash val="solid"/>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820901" y="2770853"/>
        <a:ext cx="39507" cy="5271"/>
      </dsp:txXfrm>
    </dsp:sp>
    <dsp:sp modelId="{F1E0E6C0-CB70-4B32-8C49-7AB98F1CAD17}">
      <dsp:nvSpPr>
        <dsp:cNvPr id="0" name=""/>
        <dsp:cNvSpPr/>
      </dsp:nvSpPr>
      <dsp:spPr>
        <a:xfrm>
          <a:off x="187593" y="2336248"/>
          <a:ext cx="2289675" cy="661720"/>
        </a:xfrm>
        <a:prstGeom prst="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2196" tIns="117769" rIns="112196" bIns="117769" numCol="1" spcCol="1270" anchor="ctr" anchorCtr="0">
          <a:noAutofit/>
        </a:bodyPr>
        <a:lstStyle/>
        <a:p>
          <a:pPr lvl="0" algn="ctr" defTabSz="533400">
            <a:lnSpc>
              <a:spcPct val="90000"/>
            </a:lnSpc>
            <a:spcBef>
              <a:spcPct val="0"/>
            </a:spcBef>
            <a:spcAft>
              <a:spcPct val="35000"/>
            </a:spcAft>
          </a:pPr>
          <a:r>
            <a:rPr lang="en-US" sz="1200" kern="1200" dirty="0"/>
            <a:t>III. For each image:</a:t>
          </a:r>
        </a:p>
      </dsp:txBody>
      <dsp:txXfrm>
        <a:off x="187593" y="2336248"/>
        <a:ext cx="2289675" cy="661720"/>
      </dsp:txXfrm>
    </dsp:sp>
    <dsp:sp modelId="{1FC8FB9C-06C2-44BA-80F3-C98B8F011A70}">
      <dsp:nvSpPr>
        <dsp:cNvPr id="0" name=""/>
        <dsp:cNvSpPr/>
      </dsp:nvSpPr>
      <dsp:spPr>
        <a:xfrm>
          <a:off x="1487419" y="3690806"/>
          <a:ext cx="3576896" cy="473165"/>
        </a:xfrm>
        <a:custGeom>
          <a:avLst/>
          <a:gdLst/>
          <a:ahLst/>
          <a:cxnLst/>
          <a:rect l="0" t="0" r="0" b="0"/>
          <a:pathLst>
            <a:path>
              <a:moveTo>
                <a:pt x="3576896" y="0"/>
              </a:moveTo>
              <a:lnTo>
                <a:pt x="3576896" y="253682"/>
              </a:lnTo>
              <a:lnTo>
                <a:pt x="0" y="253682"/>
              </a:lnTo>
              <a:lnTo>
                <a:pt x="0" y="473165"/>
              </a:lnTo>
            </a:path>
          </a:pathLst>
        </a:custGeom>
        <a:noFill/>
        <a:ln w="9525" cap="rnd" cmpd="sng" algn="ctr">
          <a:solidFill>
            <a:schemeClr val="dk2">
              <a:hueOff val="0"/>
              <a:satOff val="0"/>
              <a:lumOff val="0"/>
              <a:alphaOff val="0"/>
            </a:schemeClr>
          </a:solidFill>
          <a:prstDash val="solid"/>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185562" y="3924753"/>
        <a:ext cx="180609" cy="5271"/>
      </dsp:txXfrm>
    </dsp:sp>
    <dsp:sp modelId="{C6FBC43F-0324-4A83-AFF0-3F5C1DD2EF16}">
      <dsp:nvSpPr>
        <dsp:cNvPr id="0" name=""/>
        <dsp:cNvSpPr/>
      </dsp:nvSpPr>
      <dsp:spPr>
        <a:xfrm>
          <a:off x="3238242" y="2067133"/>
          <a:ext cx="3652146" cy="1625472"/>
        </a:xfrm>
        <a:prstGeom prst="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2196" tIns="117769" rIns="112196" bIns="117769" numCol="1" spcCol="1270" anchor="ctr" anchorCtr="0">
          <a:noAutofit/>
        </a:bodyPr>
        <a:lstStyle/>
        <a:p>
          <a:pPr lvl="0" algn="ctr" defTabSz="533400">
            <a:lnSpc>
              <a:spcPct val="90000"/>
            </a:lnSpc>
            <a:spcBef>
              <a:spcPct val="0"/>
            </a:spcBef>
            <a:spcAft>
              <a:spcPct val="35000"/>
            </a:spcAft>
          </a:pPr>
          <a:r>
            <a:rPr lang="en-US" sz="1200" kern="1200" dirty="0"/>
            <a:t>(</a:t>
          </a:r>
          <a:r>
            <a:rPr lang="en-US" sz="1200" kern="1200" dirty="0" err="1"/>
            <a:t>i</a:t>
          </a:r>
          <a:r>
            <a:rPr lang="en-US" sz="1200" kern="1200" dirty="0"/>
            <a:t>) Select </a:t>
          </a:r>
          <a:r>
            <a:rPr lang="en-US" sz="1200" b="1" i="1" kern="1200" dirty="0"/>
            <a:t>m </a:t>
          </a:r>
          <a:r>
            <a:rPr lang="en-US" sz="1200" kern="1200" dirty="0"/>
            <a:t>candidate matching images that have the most feature matches to this image</a:t>
          </a:r>
        </a:p>
        <a:p>
          <a:pPr lvl="0" algn="ctr" defTabSz="533400">
            <a:lnSpc>
              <a:spcPct val="90000"/>
            </a:lnSpc>
            <a:spcBef>
              <a:spcPct val="0"/>
            </a:spcBef>
            <a:spcAft>
              <a:spcPct val="35000"/>
            </a:spcAft>
          </a:pPr>
          <a:r>
            <a:rPr lang="en-US" sz="1200" kern="1200" dirty="0"/>
            <a:t>(ii) Find geometrically consistent feature matches using RANSAC to solve for the </a:t>
          </a:r>
          <a:r>
            <a:rPr lang="en-US" sz="1200" kern="1200" dirty="0" err="1"/>
            <a:t>homography</a:t>
          </a:r>
          <a:r>
            <a:rPr lang="en-US" sz="1200" kern="1200" dirty="0"/>
            <a:t> between pairs of images</a:t>
          </a:r>
        </a:p>
        <a:p>
          <a:pPr lvl="0" algn="ctr" defTabSz="533400">
            <a:lnSpc>
              <a:spcPct val="90000"/>
            </a:lnSpc>
            <a:spcBef>
              <a:spcPct val="0"/>
            </a:spcBef>
            <a:spcAft>
              <a:spcPct val="35000"/>
            </a:spcAft>
          </a:pPr>
          <a:r>
            <a:rPr lang="en-US" sz="1200" kern="1200" dirty="0"/>
            <a:t>(iii) Verify image matches using a probabilistic model</a:t>
          </a:r>
        </a:p>
      </dsp:txBody>
      <dsp:txXfrm>
        <a:off x="3238242" y="2067133"/>
        <a:ext cx="3652146" cy="1625472"/>
      </dsp:txXfrm>
    </dsp:sp>
    <dsp:sp modelId="{FF0DA88D-094B-4E57-B783-CFC48AAAF878}">
      <dsp:nvSpPr>
        <dsp:cNvPr id="0" name=""/>
        <dsp:cNvSpPr/>
      </dsp:nvSpPr>
      <dsp:spPr>
        <a:xfrm>
          <a:off x="2630457" y="4548368"/>
          <a:ext cx="1023474" cy="91440"/>
        </a:xfrm>
        <a:custGeom>
          <a:avLst/>
          <a:gdLst/>
          <a:ahLst/>
          <a:cxnLst/>
          <a:rect l="0" t="0" r="0" b="0"/>
          <a:pathLst>
            <a:path>
              <a:moveTo>
                <a:pt x="0" y="67192"/>
              </a:moveTo>
              <a:lnTo>
                <a:pt x="528837" y="67192"/>
              </a:lnTo>
              <a:lnTo>
                <a:pt x="528837" y="45720"/>
              </a:lnTo>
              <a:lnTo>
                <a:pt x="1023474" y="45720"/>
              </a:lnTo>
            </a:path>
          </a:pathLst>
        </a:custGeom>
        <a:noFill/>
        <a:ln w="9525" cap="rnd" cmpd="sng" algn="ctr">
          <a:solidFill>
            <a:schemeClr val="dk2">
              <a:hueOff val="0"/>
              <a:satOff val="0"/>
              <a:lumOff val="0"/>
              <a:alphaOff val="0"/>
            </a:schemeClr>
          </a:solidFill>
          <a:prstDash val="solid"/>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115837" y="4591452"/>
        <a:ext cx="52714" cy="5271"/>
      </dsp:txXfrm>
    </dsp:sp>
    <dsp:sp modelId="{626D3546-BA7C-4EC2-9D43-1CEB51583AF5}">
      <dsp:nvSpPr>
        <dsp:cNvPr id="0" name=""/>
        <dsp:cNvSpPr/>
      </dsp:nvSpPr>
      <dsp:spPr>
        <a:xfrm>
          <a:off x="342581" y="4196371"/>
          <a:ext cx="2289675" cy="838378"/>
        </a:xfrm>
        <a:prstGeom prst="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2196" tIns="117769" rIns="112196" bIns="117769" numCol="1" spcCol="1270" anchor="ctr" anchorCtr="0">
          <a:noAutofit/>
        </a:bodyPr>
        <a:lstStyle/>
        <a:p>
          <a:pPr lvl="0" algn="ctr" defTabSz="533400">
            <a:lnSpc>
              <a:spcPct val="90000"/>
            </a:lnSpc>
            <a:spcBef>
              <a:spcPct val="0"/>
            </a:spcBef>
            <a:spcAft>
              <a:spcPct val="35000"/>
            </a:spcAft>
          </a:pPr>
          <a:r>
            <a:rPr lang="en-US" sz="1200" kern="1200" dirty="0"/>
            <a:t>IV. Find connected components of image matches</a:t>
          </a:r>
        </a:p>
      </dsp:txBody>
      <dsp:txXfrm>
        <a:off x="342581" y="4196371"/>
        <a:ext cx="2289675" cy="838378"/>
      </dsp:txXfrm>
    </dsp:sp>
    <dsp:sp modelId="{D944F999-94A6-435A-BFE1-007E0A5BBED7}">
      <dsp:nvSpPr>
        <dsp:cNvPr id="0" name=""/>
        <dsp:cNvSpPr/>
      </dsp:nvSpPr>
      <dsp:spPr>
        <a:xfrm>
          <a:off x="2280494" y="4917536"/>
          <a:ext cx="2365051" cy="642052"/>
        </a:xfrm>
        <a:custGeom>
          <a:avLst/>
          <a:gdLst/>
          <a:ahLst/>
          <a:cxnLst/>
          <a:rect l="0" t="0" r="0" b="0"/>
          <a:pathLst>
            <a:path>
              <a:moveTo>
                <a:pt x="2365051" y="0"/>
              </a:moveTo>
              <a:lnTo>
                <a:pt x="2365051" y="338126"/>
              </a:lnTo>
              <a:lnTo>
                <a:pt x="0" y="338126"/>
              </a:lnTo>
              <a:lnTo>
                <a:pt x="0" y="642052"/>
              </a:lnTo>
            </a:path>
          </a:pathLst>
        </a:custGeom>
        <a:noFill/>
        <a:ln w="9525" cap="rnd" cmpd="sng" algn="ctr">
          <a:solidFill>
            <a:schemeClr val="dk2">
              <a:hueOff val="0"/>
              <a:satOff val="0"/>
              <a:lumOff val="0"/>
              <a:alphaOff val="0"/>
            </a:schemeClr>
          </a:solidFill>
          <a:prstDash val="solid"/>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401548" y="5235927"/>
        <a:ext cx="122942" cy="5271"/>
      </dsp:txXfrm>
    </dsp:sp>
    <dsp:sp modelId="{ABF14BA4-BA47-4075-AA0A-D0FFE725FCDD}">
      <dsp:nvSpPr>
        <dsp:cNvPr id="0" name=""/>
        <dsp:cNvSpPr/>
      </dsp:nvSpPr>
      <dsp:spPr>
        <a:xfrm>
          <a:off x="3686332" y="4268839"/>
          <a:ext cx="1918427" cy="650496"/>
        </a:xfrm>
        <a:prstGeom prst="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2196" tIns="117769" rIns="112196" bIns="117769" numCol="1" spcCol="1270" anchor="ctr" anchorCtr="0">
          <a:noAutofit/>
        </a:bodyPr>
        <a:lstStyle/>
        <a:p>
          <a:pPr lvl="0" algn="ctr" defTabSz="533400">
            <a:lnSpc>
              <a:spcPct val="90000"/>
            </a:lnSpc>
            <a:spcBef>
              <a:spcPct val="0"/>
            </a:spcBef>
            <a:spcAft>
              <a:spcPct val="35000"/>
            </a:spcAft>
          </a:pPr>
          <a:r>
            <a:rPr lang="en-US" sz="1200" kern="1200" dirty="0"/>
            <a:t>V. For each connected component:</a:t>
          </a:r>
        </a:p>
      </dsp:txBody>
      <dsp:txXfrm>
        <a:off x="3686332" y="4268839"/>
        <a:ext cx="1918427" cy="650496"/>
      </dsp:txXfrm>
    </dsp:sp>
    <dsp:sp modelId="{0F7D0BF1-760A-4E0A-8821-8F3DCB41AD48}">
      <dsp:nvSpPr>
        <dsp:cNvPr id="0" name=""/>
        <dsp:cNvSpPr/>
      </dsp:nvSpPr>
      <dsp:spPr>
        <a:xfrm>
          <a:off x="4443284" y="6009572"/>
          <a:ext cx="1035839" cy="91440"/>
        </a:xfrm>
        <a:custGeom>
          <a:avLst/>
          <a:gdLst/>
          <a:ahLst/>
          <a:cxnLst/>
          <a:rect l="0" t="0" r="0" b="0"/>
          <a:pathLst>
            <a:path>
              <a:moveTo>
                <a:pt x="0" y="63022"/>
              </a:moveTo>
              <a:lnTo>
                <a:pt x="535019" y="63022"/>
              </a:lnTo>
              <a:lnTo>
                <a:pt x="535019" y="45720"/>
              </a:lnTo>
              <a:lnTo>
                <a:pt x="1035839" y="45720"/>
              </a:lnTo>
            </a:path>
          </a:pathLst>
        </a:custGeom>
        <a:noFill/>
        <a:ln w="9525" cap="rnd" cmpd="sng" algn="ctr">
          <a:solidFill>
            <a:schemeClr val="dk2">
              <a:hueOff val="0"/>
              <a:satOff val="0"/>
              <a:lumOff val="0"/>
              <a:alphaOff val="0"/>
            </a:schemeClr>
          </a:solidFill>
          <a:prstDash val="solid"/>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34539" y="6052657"/>
        <a:ext cx="53328" cy="5271"/>
      </dsp:txXfrm>
    </dsp:sp>
    <dsp:sp modelId="{C927850E-0171-45C2-9496-15A0A5100DD0}">
      <dsp:nvSpPr>
        <dsp:cNvPr id="0" name=""/>
        <dsp:cNvSpPr/>
      </dsp:nvSpPr>
      <dsp:spPr>
        <a:xfrm>
          <a:off x="115903" y="5591989"/>
          <a:ext cx="4329180" cy="961210"/>
        </a:xfrm>
        <a:prstGeom prst="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2196" tIns="117769" rIns="112196" bIns="117769" numCol="1" spcCol="1270" anchor="ctr" anchorCtr="0">
          <a:noAutofit/>
        </a:bodyPr>
        <a:lstStyle/>
        <a:p>
          <a:pPr lvl="0" algn="ctr" defTabSz="533400">
            <a:lnSpc>
              <a:spcPct val="90000"/>
            </a:lnSpc>
            <a:spcBef>
              <a:spcPct val="0"/>
            </a:spcBef>
            <a:spcAft>
              <a:spcPct val="35000"/>
            </a:spcAft>
          </a:pPr>
          <a:r>
            <a:rPr lang="en-US" sz="1200" kern="1200" dirty="0"/>
            <a:t>(i) Perform bundle adjustment to solve for the rotation </a:t>
          </a:r>
          <a:r>
            <a:rPr lang="el-GR" sz="1200" kern="1200" dirty="0">
              <a:latin typeface="Times New Roman" panose="02020603050405020304" pitchFamily="18" charset="0"/>
              <a:cs typeface="Times New Roman" panose="02020603050405020304" pitchFamily="18" charset="0"/>
            </a:rPr>
            <a:t>ϴ</a:t>
          </a:r>
          <a:r>
            <a:rPr lang="en-US" sz="1200" kern="1200" dirty="0"/>
            <a:t>1,</a:t>
          </a:r>
          <a:r>
            <a:rPr lang="el-GR" sz="1200" kern="1200" dirty="0">
              <a:latin typeface="Times New Roman" panose="02020603050405020304" pitchFamily="18" charset="0"/>
              <a:cs typeface="Times New Roman" panose="02020603050405020304" pitchFamily="18" charset="0"/>
            </a:rPr>
            <a:t> ϴ</a:t>
          </a:r>
          <a:r>
            <a:rPr lang="en-US" sz="1200" kern="1200" dirty="0"/>
            <a:t>2, </a:t>
          </a:r>
          <a:r>
            <a:rPr lang="el-GR" sz="1200" kern="1200" dirty="0">
              <a:latin typeface="Times New Roman" panose="02020603050405020304" pitchFamily="18" charset="0"/>
              <a:cs typeface="Times New Roman" panose="02020603050405020304" pitchFamily="18" charset="0"/>
            </a:rPr>
            <a:t>ϴ</a:t>
          </a:r>
          <a:r>
            <a:rPr lang="en-US" sz="1200" kern="1200" dirty="0"/>
            <a:t>3 and focal length </a:t>
          </a:r>
          <a:r>
            <a:rPr lang="en-US" sz="1200" b="1" i="1" kern="1200" dirty="0"/>
            <a:t>f</a:t>
          </a:r>
          <a:r>
            <a:rPr lang="en-US" sz="1200" kern="1200" dirty="0"/>
            <a:t> of all cameras</a:t>
          </a:r>
        </a:p>
        <a:p>
          <a:pPr lvl="0" algn="ctr" defTabSz="533400">
            <a:lnSpc>
              <a:spcPct val="90000"/>
            </a:lnSpc>
            <a:spcBef>
              <a:spcPct val="0"/>
            </a:spcBef>
            <a:spcAft>
              <a:spcPct val="35000"/>
            </a:spcAft>
          </a:pPr>
          <a:r>
            <a:rPr lang="en-US" sz="1200" kern="1200" dirty="0"/>
            <a:t>(ii) Render panorama using multi-band blending</a:t>
          </a:r>
        </a:p>
      </dsp:txBody>
      <dsp:txXfrm>
        <a:off x="115903" y="5591989"/>
        <a:ext cx="4329180" cy="961210"/>
      </dsp:txXfrm>
    </dsp:sp>
    <dsp:sp modelId="{C98AC2D9-3A38-4C5B-ABDB-65B8DCF7FF10}">
      <dsp:nvSpPr>
        <dsp:cNvPr id="0" name=""/>
        <dsp:cNvSpPr/>
      </dsp:nvSpPr>
      <dsp:spPr>
        <a:xfrm>
          <a:off x="5511523" y="5738232"/>
          <a:ext cx="2289675" cy="634121"/>
        </a:xfrm>
        <a:prstGeom prst="rect">
          <a:avLst/>
        </a:prstGeom>
        <a:solidFill>
          <a:schemeClr val="bg1"/>
        </a:soli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2196" tIns="117769" rIns="112196" bIns="117769" numCol="1" spcCol="1270" anchor="ctr" anchorCtr="0">
          <a:noAutofit/>
        </a:bodyPr>
        <a:lstStyle/>
        <a:p>
          <a:pPr lvl="0" algn="ctr" defTabSz="622300">
            <a:lnSpc>
              <a:spcPct val="90000"/>
            </a:lnSpc>
            <a:spcBef>
              <a:spcPct val="0"/>
            </a:spcBef>
            <a:spcAft>
              <a:spcPct val="35000"/>
            </a:spcAft>
          </a:pPr>
          <a:r>
            <a:rPr lang="en-US" sz="1400" b="1" kern="1200" dirty="0">
              <a:solidFill>
                <a:srgbClr val="00B050"/>
              </a:solidFill>
            </a:rPr>
            <a:t>Output: Panoramic image(s)</a:t>
          </a:r>
        </a:p>
      </dsp:txBody>
      <dsp:txXfrm>
        <a:off x="5511523" y="5738232"/>
        <a:ext cx="2289675" cy="634121"/>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18.jp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5" name="Picture 4">
          <a:extLst xmlns:a="http://schemas.openxmlformats.org/drawingml/2006/main">
            <a:ext uri="{FF2B5EF4-FFF2-40B4-BE49-F238E27FC236}">
              <a16:creationId xmlns:a16="http://schemas.microsoft.com/office/drawing/2014/main" id="{17897E60-ED18-4A35-97A7-C7547075292C}"/>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82905600" cy="41452800"/>
        </a:xfrm>
        <a:prstGeom xmlns:a="http://schemas.openxmlformats.org/drawingml/2006/main" prst="rect">
          <a:avLst/>
        </a:prstGeom>
      </cdr:spPr>
    </cdr:pic>
  </cdr:relSizeAnchor>
</c:userShap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1/27/2021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1/27/2021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RANSAC"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hyperlink" Target="https://en.wikipedia.org/wiki/Homography_(computer_vision)"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Junction_tree" TargetMode="External"/><Relationship Id="rId3" Type="http://schemas.openxmlformats.org/officeDocument/2006/relationships/image" Target="../media/image21.jpg"/><Relationship Id="rId7" Type="http://schemas.openxmlformats.org/officeDocument/2006/relationships/hyperlink" Target="https://en.wikipedia.org/wiki/Chordal_graph"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en.wikipedia.org/wiki/Moral_graph" TargetMode="External"/><Relationship Id="rId5" Type="http://schemas.openxmlformats.org/officeDocument/2006/relationships/hyperlink" Target="http://hugin.sourceforge.net/docs/manual/Projections.html" TargetMode="External"/><Relationship Id="rId4" Type="http://schemas.openxmlformats.org/officeDocument/2006/relationships/image" Target="../media/image3.png"/><Relationship Id="rId9" Type="http://schemas.openxmlformats.org/officeDocument/2006/relationships/hyperlink" Target="https://en.wikipedia.org/wiki/Belief_propagation" TargetMode="Externa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chart" Target="../charts/chart2.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ideo" Target="https://www.youtube.com/embed/uQw7UWkUMlE?feature=oembed"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slideLayout" Target="../slideLayouts/slideLayout4.xml"/><Relationship Id="rId1" Type="http://schemas.openxmlformats.org/officeDocument/2006/relationships/video" Target="https://www.youtube.com/embed/QKm-SOOMC4c?feature=oembed" TargetMode="Externa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 Id="rId9"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63.gif"/><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4.jpeg"/></Relationships>
</file>

<file path=ppt/slides/_rels/slide4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slideLayout" Target="../slideLayouts/slideLayout1.xml"/><Relationship Id="rId1" Type="http://schemas.openxmlformats.org/officeDocument/2006/relationships/video" Target="https://www.youtube.com/embed/Xt07_4YhIwA?feature=oembed" TargetMode="External"/><Relationship Id="rId6" Type="http://schemas.openxmlformats.org/officeDocument/2006/relationships/image" Target="../media/image65.png"/><Relationship Id="rId5" Type="http://schemas.openxmlformats.org/officeDocument/2006/relationships/hyperlink" Target="mailto:hharihar@ualberta.ca" TargetMode="External"/><Relationship Id="rId4" Type="http://schemas.openxmlformats.org/officeDocument/2006/relationships/hyperlink" Target="mailto:hosahall@Ualberta.c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2">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432618" y="2554817"/>
            <a:ext cx="11149781" cy="2421464"/>
          </a:xfrm>
        </p:spPr>
        <p:txBody>
          <a:bodyPr>
            <a:normAutofit/>
          </a:bodyPr>
          <a:lstStyle/>
          <a:p>
            <a:r>
              <a:rPr lang="en-US" b="1" dirty="0"/>
              <a:t>PANORAMA </a:t>
            </a:r>
            <a:r>
              <a:rPr lang="en-US" b="1"/>
              <a:t>STEREO </a:t>
            </a:r>
            <a:r>
              <a:rPr lang="en-US" b="1" smtClean="0"/>
              <a:t>reconstruction</a:t>
            </a:r>
            <a:br>
              <a:rPr lang="en-US" b="1" smtClean="0"/>
            </a:br>
            <a:endParaRPr lang="en-US" b="1" dirty="0"/>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1196622" y="4976282"/>
            <a:ext cx="9963503" cy="1405467"/>
          </a:xfrm>
        </p:spPr>
        <p:txBody>
          <a:bodyPr>
            <a:normAutofit/>
          </a:bodyPr>
          <a:lstStyle/>
          <a:p>
            <a:r>
              <a:rPr lang="en-US" b="1" dirty="0">
                <a:solidFill>
                  <a:schemeClr val="accent1">
                    <a:lumMod val="40000"/>
                    <a:lumOff val="60000"/>
                  </a:schemeClr>
                </a:solidFill>
              </a:rPr>
              <a:t>PRESENTERS</a:t>
            </a:r>
            <a:r>
              <a:rPr lang="en-US" dirty="0">
                <a:solidFill>
                  <a:schemeClr val="accent1">
                    <a:lumMod val="40000"/>
                    <a:lumOff val="60000"/>
                  </a:schemeClr>
                </a:solidFill>
              </a:rPr>
              <a:t>: Arjun </a:t>
            </a:r>
            <a:r>
              <a:rPr lang="en-US" dirty="0" err="1">
                <a:solidFill>
                  <a:schemeClr val="accent1">
                    <a:lumMod val="40000"/>
                    <a:lumOff val="60000"/>
                  </a:schemeClr>
                </a:solidFill>
              </a:rPr>
              <a:t>Umashankar</a:t>
            </a:r>
            <a:r>
              <a:rPr lang="en-US" dirty="0">
                <a:solidFill>
                  <a:schemeClr val="accent1">
                    <a:lumMod val="40000"/>
                    <a:lumOff val="60000"/>
                  </a:schemeClr>
                </a:solidFill>
              </a:rPr>
              <a:t>, </a:t>
            </a:r>
            <a:r>
              <a:rPr lang="en-US" dirty="0" err="1">
                <a:solidFill>
                  <a:schemeClr val="accent1">
                    <a:lumMod val="40000"/>
                    <a:lumOff val="60000"/>
                  </a:schemeClr>
                </a:solidFill>
              </a:rPr>
              <a:t>harini</a:t>
            </a:r>
            <a:r>
              <a:rPr lang="en-US" dirty="0">
                <a:solidFill>
                  <a:schemeClr val="accent1">
                    <a:lumMod val="40000"/>
                    <a:lumOff val="60000"/>
                  </a:schemeClr>
                </a:solidFill>
              </a:rPr>
              <a:t> </a:t>
            </a:r>
            <a:r>
              <a:rPr lang="en-US" dirty="0" err="1">
                <a:solidFill>
                  <a:schemeClr val="accent1">
                    <a:lumMod val="40000"/>
                    <a:lumOff val="60000"/>
                  </a:schemeClr>
                </a:solidFill>
              </a:rPr>
              <a:t>hariharakrishnan</a:t>
            </a:r>
            <a:r>
              <a:rPr lang="en-US" dirty="0">
                <a:solidFill>
                  <a:schemeClr val="accent1">
                    <a:lumMod val="40000"/>
                    <a:lumOff val="60000"/>
                  </a:schemeClr>
                </a:solidFill>
              </a:rPr>
              <a:t>, Kushal Mahalingaiah</a:t>
            </a:r>
            <a:br>
              <a:rPr lang="en-US" dirty="0">
                <a:solidFill>
                  <a:schemeClr val="accent1">
                    <a:lumMod val="40000"/>
                    <a:lumOff val="60000"/>
                  </a:schemeClr>
                </a:solidFill>
              </a:rPr>
            </a:br>
            <a:r>
              <a:rPr lang="en-US" b="1" dirty="0">
                <a:solidFill>
                  <a:schemeClr val="accent1">
                    <a:lumMod val="40000"/>
                    <a:lumOff val="60000"/>
                  </a:schemeClr>
                </a:solidFill>
              </a:rPr>
              <a:t>instructor</a:t>
            </a:r>
            <a:r>
              <a:rPr lang="en-US" dirty="0">
                <a:solidFill>
                  <a:schemeClr val="accent1">
                    <a:lumMod val="40000"/>
                    <a:lumOff val="60000"/>
                  </a:schemeClr>
                </a:solidFill>
              </a:rPr>
              <a:t>: Dr. Anup </a:t>
            </a:r>
            <a:r>
              <a:rPr lang="en-US" dirty="0" err="1">
                <a:solidFill>
                  <a:schemeClr val="accent1">
                    <a:lumMod val="40000"/>
                    <a:lumOff val="60000"/>
                  </a:schemeClr>
                </a:solidFill>
              </a:rPr>
              <a:t>basu</a:t>
            </a:r>
            <a:r>
              <a:rPr lang="en-US" dirty="0">
                <a:solidFill>
                  <a:schemeClr val="accent1">
                    <a:lumMod val="40000"/>
                    <a:lumOff val="60000"/>
                  </a:schemeClr>
                </a:solidFill>
              </a:rPr>
              <a:t/>
            </a:r>
            <a:br>
              <a:rPr lang="en-US" dirty="0">
                <a:solidFill>
                  <a:schemeClr val="accent1">
                    <a:lumMod val="40000"/>
                    <a:lumOff val="60000"/>
                  </a:schemeClr>
                </a:solidFill>
              </a:rPr>
            </a:br>
            <a:r>
              <a:rPr lang="en-US" dirty="0">
                <a:solidFill>
                  <a:schemeClr val="accent1">
                    <a:lumMod val="40000"/>
                    <a:lumOff val="60000"/>
                  </a:schemeClr>
                </a:solidFill>
              </a:rPr>
              <a:t>mm805 computer vision and 3dtv</a:t>
            </a: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304800" y="180976"/>
            <a:ext cx="6200775" cy="1884892"/>
          </a:xfrm>
        </p:spPr>
        <p:txBody>
          <a:bodyPr>
            <a:noAutofit/>
          </a:bodyPr>
          <a:lstStyle/>
          <a:p>
            <a:pPr>
              <a:lnSpc>
                <a:spcPct val="90000"/>
              </a:lnSpc>
            </a:pPr>
            <a:r>
              <a:rPr lang="en-US" dirty="0"/>
              <a:t>Panorama stereovision reconstruction (IMAGE STITCHING)</a:t>
            </a:r>
            <a:endParaRPr lang="en-US" baseline="30000" dirty="0"/>
          </a:p>
        </p:txBody>
      </p:sp>
      <p:sp>
        <p:nvSpPr>
          <p:cNvPr id="3" name="Content Placeholder 2">
            <a:extLst>
              <a:ext uri="{FF2B5EF4-FFF2-40B4-BE49-F238E27FC236}">
                <a16:creationId xmlns:a16="http://schemas.microsoft.com/office/drawing/2014/main" id="{68581350-22E4-4217-9EFB-1B8896963BC3}"/>
              </a:ext>
            </a:extLst>
          </p:cNvPr>
          <p:cNvSpPr>
            <a:spLocks noGrp="1"/>
          </p:cNvSpPr>
          <p:nvPr>
            <p:ph idx="1"/>
          </p:nvPr>
        </p:nvSpPr>
        <p:spPr>
          <a:xfrm>
            <a:off x="200025" y="1802167"/>
            <a:ext cx="6305550" cy="4307639"/>
          </a:xfrm>
        </p:spPr>
        <p:txBody>
          <a:bodyPr>
            <a:noAutofit/>
          </a:bodyPr>
          <a:lstStyle/>
          <a:p>
            <a:pPr fontAlgn="base">
              <a:lnSpc>
                <a:spcPct val="90000"/>
              </a:lnSpc>
            </a:pPr>
            <a:endParaRPr lang="en-US" sz="2000" dirty="0"/>
          </a:p>
          <a:p>
            <a:pPr fontAlgn="base">
              <a:lnSpc>
                <a:spcPct val="90000"/>
              </a:lnSpc>
            </a:pPr>
            <a:r>
              <a:rPr lang="en-US" sz="2000" dirty="0"/>
              <a:t>Reconstruction is the task of finding a 3D scene point from a set of image points </a:t>
            </a:r>
          </a:p>
          <a:p>
            <a:pPr fontAlgn="base">
              <a:lnSpc>
                <a:spcPct val="90000"/>
              </a:lnSpc>
            </a:pPr>
            <a:r>
              <a:rPr lang="en-US" sz="2000" dirty="0"/>
              <a:t>Panorama stitching algorithm using OpenCV:</a:t>
            </a:r>
          </a:p>
          <a:p>
            <a:pPr fontAlgn="base">
              <a:lnSpc>
                <a:spcPct val="90000"/>
              </a:lnSpc>
            </a:pPr>
            <a:r>
              <a:rPr lang="en-US" sz="2000" b="1" dirty="0"/>
              <a:t>Step #1:</a:t>
            </a:r>
            <a:r>
              <a:rPr lang="en-US" sz="2000" dirty="0"/>
              <a:t> Detect </a:t>
            </a:r>
            <a:r>
              <a:rPr lang="en-US" sz="2000" dirty="0" err="1"/>
              <a:t>keypoints</a:t>
            </a:r>
            <a:r>
              <a:rPr lang="en-US" sz="2000" dirty="0"/>
              <a:t> (</a:t>
            </a:r>
            <a:r>
              <a:rPr lang="en-US" sz="2000" dirty="0" err="1"/>
              <a:t>DoG</a:t>
            </a:r>
            <a:r>
              <a:rPr lang="en-US" sz="2000" dirty="0"/>
              <a:t>, Harris, etc.) and extract local invariant descriptors (SIFT, SURF, etc.) from the two input images.</a:t>
            </a:r>
          </a:p>
          <a:p>
            <a:pPr fontAlgn="base">
              <a:lnSpc>
                <a:spcPct val="90000"/>
              </a:lnSpc>
            </a:pPr>
            <a:r>
              <a:rPr lang="en-US" sz="2000" b="1" dirty="0"/>
              <a:t>Step #2:</a:t>
            </a:r>
            <a:r>
              <a:rPr lang="en-US" sz="2000" dirty="0"/>
              <a:t> Match the descriptors between the two images </a:t>
            </a:r>
          </a:p>
          <a:p>
            <a:pPr fontAlgn="base">
              <a:lnSpc>
                <a:spcPct val="90000"/>
              </a:lnSpc>
            </a:pPr>
            <a:r>
              <a:rPr lang="en-US" sz="2000" b="1" dirty="0"/>
              <a:t>Step #3:</a:t>
            </a:r>
            <a:r>
              <a:rPr lang="en-US" sz="2000" dirty="0"/>
              <a:t> Use the </a:t>
            </a:r>
            <a:r>
              <a:rPr lang="en-US" sz="2000" dirty="0">
                <a:hlinkClick r:id="rId3"/>
              </a:rPr>
              <a:t>RANSAC algorithm</a:t>
            </a:r>
            <a:r>
              <a:rPr lang="en-US" sz="2000" dirty="0"/>
              <a:t> to estimate a </a:t>
            </a:r>
            <a:r>
              <a:rPr lang="en-US" sz="2000" dirty="0" err="1">
                <a:hlinkClick r:id="rId4"/>
              </a:rPr>
              <a:t>homography</a:t>
            </a:r>
            <a:r>
              <a:rPr lang="en-US" sz="2000" dirty="0">
                <a:hlinkClick r:id="rId4"/>
              </a:rPr>
              <a:t> matrix</a:t>
            </a:r>
            <a:r>
              <a:rPr lang="en-US" sz="2000" dirty="0"/>
              <a:t> using our matched feature vectors.</a:t>
            </a:r>
          </a:p>
          <a:p>
            <a:pPr fontAlgn="base">
              <a:lnSpc>
                <a:spcPct val="90000"/>
              </a:lnSpc>
            </a:pPr>
            <a:r>
              <a:rPr lang="en-US" sz="2000" b="1" dirty="0"/>
              <a:t>Step #4:</a:t>
            </a:r>
            <a:r>
              <a:rPr lang="en-US" sz="2000" dirty="0"/>
              <a:t> Apply a warping transformation using the </a:t>
            </a:r>
            <a:r>
              <a:rPr lang="en-US" sz="2000" dirty="0" err="1"/>
              <a:t>homography</a:t>
            </a:r>
            <a:r>
              <a:rPr lang="en-US" sz="2000" dirty="0"/>
              <a:t> matrix obtained from </a:t>
            </a:r>
            <a:r>
              <a:rPr lang="en-US" sz="2000" b="1" dirty="0"/>
              <a:t>Step #3</a:t>
            </a:r>
            <a:r>
              <a:rPr lang="en-US" sz="2000" dirty="0"/>
              <a:t>.</a:t>
            </a:r>
          </a:p>
          <a:p>
            <a:pPr>
              <a:lnSpc>
                <a:spcPct val="90000"/>
              </a:lnSpc>
            </a:pPr>
            <a:endParaRPr lang="en-US" sz="2000" dirty="0"/>
          </a:p>
        </p:txBody>
      </p:sp>
      <p:pic>
        <p:nvPicPr>
          <p:cNvPr id="8" name="Picture 7">
            <a:extLst>
              <a:ext uri="{FF2B5EF4-FFF2-40B4-BE49-F238E27FC236}">
                <a16:creationId xmlns:a16="http://schemas.microsoft.com/office/drawing/2014/main" id="{B131BC01-5724-4FC6-BEC1-DE3E3EDD1639}"/>
              </a:ext>
            </a:extLst>
          </p:cNvPr>
          <p:cNvPicPr>
            <a:picLocks noChangeAspect="1"/>
          </p:cNvPicPr>
          <p:nvPr/>
        </p:nvPicPr>
        <p:blipFill rotWithShape="1">
          <a:blip r:embed="rId5"/>
          <a:srcRect t="16961" r="-3" b="-3"/>
          <a:stretch/>
        </p:blipFill>
        <p:spPr>
          <a:xfrm>
            <a:off x="6745546" y="639097"/>
            <a:ext cx="4646411" cy="3067393"/>
          </a:xfrm>
          <a:prstGeom prst="roundRect">
            <a:avLst>
              <a:gd name="adj" fmla="val 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 name="Picture 9">
            <a:extLst>
              <a:ext uri="{FF2B5EF4-FFF2-40B4-BE49-F238E27FC236}">
                <a16:creationId xmlns:a16="http://schemas.microsoft.com/office/drawing/2014/main" id="{E1423C4B-FAC7-4B2F-B44C-30668465CD79}"/>
              </a:ext>
            </a:extLst>
          </p:cNvPr>
          <p:cNvPicPr>
            <a:picLocks noChangeAspect="1"/>
          </p:cNvPicPr>
          <p:nvPr/>
        </p:nvPicPr>
        <p:blipFill rotWithShape="1">
          <a:blip r:embed="rId6"/>
          <a:srcRect l="3864" t="48361" r="28694" b="4764"/>
          <a:stretch/>
        </p:blipFill>
        <p:spPr>
          <a:xfrm>
            <a:off x="6745546" y="3706490"/>
            <a:ext cx="4646411" cy="2403316"/>
          </a:xfrm>
          <a:prstGeom prst="roundRect">
            <a:avLst>
              <a:gd name="adj" fmla="val 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330273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A343F6-665D-4170-B68A-A401EC920F38}"/>
              </a:ext>
            </a:extLst>
          </p:cNvPr>
          <p:cNvPicPr>
            <a:picLocks noChangeAspect="1"/>
          </p:cNvPicPr>
          <p:nvPr/>
        </p:nvPicPr>
        <p:blipFill rotWithShape="1">
          <a:blip r:embed="rId3"/>
          <a:srcRect l="3031" t="3103" r="10838"/>
          <a:stretch/>
        </p:blipFill>
        <p:spPr>
          <a:xfrm>
            <a:off x="20" y="10"/>
            <a:ext cx="12191980" cy="6857990"/>
          </a:xfrm>
          <a:prstGeom prst="rect">
            <a:avLst/>
          </a:prstGeom>
        </p:spPr>
      </p:pic>
      <p:pic>
        <p:nvPicPr>
          <p:cNvPr id="10" name="Picture 9">
            <a:extLst>
              <a:ext uri="{FF2B5EF4-FFF2-40B4-BE49-F238E27FC236}">
                <a16:creationId xmlns:a16="http://schemas.microsoft.com/office/drawing/2014/main" id="{A449A242-37EF-4BE6-9366-2657D6D8674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Freeform 5">
            <a:extLst>
              <a:ext uri="{FF2B5EF4-FFF2-40B4-BE49-F238E27FC236}">
                <a16:creationId xmlns:a16="http://schemas.microsoft.com/office/drawing/2014/main" id="{06D5FFBA-0922-4709-A6E6-FFB3139330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16466" y="-18309"/>
            <a:ext cx="11159068" cy="6894618"/>
          </a:xfrm>
          <a:custGeom>
            <a:avLst/>
            <a:gdLst>
              <a:gd name="T0" fmla="*/ 2331 w 2331"/>
              <a:gd name="T1" fmla="*/ 721 h 1440"/>
              <a:gd name="T2" fmla="*/ 2082 w 2331"/>
              <a:gd name="T3" fmla="*/ 0 h 1440"/>
              <a:gd name="T4" fmla="*/ 249 w 2331"/>
              <a:gd name="T5" fmla="*/ 0 h 1440"/>
              <a:gd name="T6" fmla="*/ 0 w 2331"/>
              <a:gd name="T7" fmla="*/ 721 h 1440"/>
              <a:gd name="T8" fmla="*/ 248 w 2331"/>
              <a:gd name="T9" fmla="*/ 1440 h 1440"/>
              <a:gd name="T10" fmla="*/ 2083 w 2331"/>
              <a:gd name="T11" fmla="*/ 1440 h 1440"/>
              <a:gd name="T12" fmla="*/ 2331 w 2331"/>
              <a:gd name="T13" fmla="*/ 721 h 1440"/>
            </a:gdLst>
            <a:ahLst/>
            <a:cxnLst>
              <a:cxn ang="0">
                <a:pos x="T0" y="T1"/>
              </a:cxn>
              <a:cxn ang="0">
                <a:pos x="T2" y="T3"/>
              </a:cxn>
              <a:cxn ang="0">
                <a:pos x="T4" y="T5"/>
              </a:cxn>
              <a:cxn ang="0">
                <a:pos x="T6" y="T7"/>
              </a:cxn>
              <a:cxn ang="0">
                <a:pos x="T8" y="T9"/>
              </a:cxn>
              <a:cxn ang="0">
                <a:pos x="T10" y="T11"/>
              </a:cxn>
              <a:cxn ang="0">
                <a:pos x="T12" y="T13"/>
              </a:cxn>
            </a:cxnLst>
            <a:rect l="0" t="0" r="r" b="b"/>
            <a:pathLst>
              <a:path w="2331" h="1440">
                <a:moveTo>
                  <a:pt x="2331" y="721"/>
                </a:moveTo>
                <a:cubicBezTo>
                  <a:pt x="2331" y="449"/>
                  <a:pt x="2238" y="198"/>
                  <a:pt x="2082" y="0"/>
                </a:cubicBezTo>
                <a:cubicBezTo>
                  <a:pt x="249" y="0"/>
                  <a:pt x="249" y="0"/>
                  <a:pt x="249" y="0"/>
                </a:cubicBezTo>
                <a:cubicBezTo>
                  <a:pt x="93" y="198"/>
                  <a:pt x="0" y="449"/>
                  <a:pt x="0" y="721"/>
                </a:cubicBezTo>
                <a:cubicBezTo>
                  <a:pt x="0" y="992"/>
                  <a:pt x="92" y="1242"/>
                  <a:pt x="248" y="1440"/>
                </a:cubicBezTo>
                <a:cubicBezTo>
                  <a:pt x="2083" y="1440"/>
                  <a:pt x="2083" y="1440"/>
                  <a:pt x="2083" y="1440"/>
                </a:cubicBezTo>
                <a:cubicBezTo>
                  <a:pt x="2239" y="1242"/>
                  <a:pt x="2331" y="992"/>
                  <a:pt x="2331" y="72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380067" y="838200"/>
            <a:ext cx="9437159" cy="1227667"/>
          </a:xfrm>
        </p:spPr>
        <p:txBody>
          <a:bodyPr>
            <a:normAutofit/>
          </a:bodyPr>
          <a:lstStyle/>
          <a:p>
            <a:r>
              <a:rPr lang="en-US" dirty="0" err="1"/>
              <a:t>hugin</a:t>
            </a:r>
            <a:endParaRPr lang="en-US" baseline="30000" dirty="0"/>
          </a:p>
        </p:txBody>
      </p:sp>
      <p:sp>
        <p:nvSpPr>
          <p:cNvPr id="3" name="Content Placeholder 2">
            <a:extLst>
              <a:ext uri="{FF2B5EF4-FFF2-40B4-BE49-F238E27FC236}">
                <a16:creationId xmlns:a16="http://schemas.microsoft.com/office/drawing/2014/main" id="{6E0F4ADB-F9EF-443C-847A-5E649EEC14AD}"/>
              </a:ext>
            </a:extLst>
          </p:cNvPr>
          <p:cNvSpPr>
            <a:spLocks noGrp="1"/>
          </p:cNvSpPr>
          <p:nvPr>
            <p:ph idx="1"/>
          </p:nvPr>
        </p:nvSpPr>
        <p:spPr>
          <a:xfrm>
            <a:off x="1380067" y="2006601"/>
            <a:ext cx="9437159" cy="3784600"/>
          </a:xfrm>
        </p:spPr>
        <p:txBody>
          <a:bodyPr>
            <a:normAutofit/>
          </a:bodyPr>
          <a:lstStyle/>
          <a:p>
            <a:r>
              <a:rPr lang="en-US" dirty="0"/>
              <a:t>Open source Panorama </a:t>
            </a:r>
            <a:r>
              <a:rPr lang="en-US" dirty="0" err="1"/>
              <a:t>stitcher</a:t>
            </a:r>
            <a:r>
              <a:rPr lang="en-US" dirty="0"/>
              <a:t> with a GUI and support for various output </a:t>
            </a:r>
            <a:r>
              <a:rPr lang="en-US" dirty="0">
                <a:hlinkClick r:id="rId5" tooltip="Projections"/>
              </a:rPr>
              <a:t>projections</a:t>
            </a:r>
            <a:r>
              <a:rPr lang="en-US" dirty="0"/>
              <a:t> including a range of spherical, cartographic, and camera projections.</a:t>
            </a:r>
          </a:p>
          <a:p>
            <a:pPr marL="0" indent="0">
              <a:buNone/>
            </a:pPr>
            <a:r>
              <a:rPr lang="en-US" b="1" dirty="0"/>
              <a:t>Algorithm steps:</a:t>
            </a:r>
          </a:p>
          <a:p>
            <a:r>
              <a:rPr lang="en-US" dirty="0"/>
              <a:t>If the graph is directed then </a:t>
            </a:r>
            <a:r>
              <a:rPr lang="en-US" dirty="0">
                <a:hlinkClick r:id="rId6" tooltip="Moral graph"/>
              </a:rPr>
              <a:t>moralize</a:t>
            </a:r>
            <a:r>
              <a:rPr lang="en-US" dirty="0"/>
              <a:t> it to make it un-directed.</a:t>
            </a:r>
          </a:p>
          <a:p>
            <a:r>
              <a:rPr lang="en-US" dirty="0"/>
              <a:t>Introduce the evidence.</a:t>
            </a:r>
          </a:p>
          <a:p>
            <a:r>
              <a:rPr lang="en-US" dirty="0">
                <a:hlinkClick r:id="rId7" tooltip="Chordal graph"/>
              </a:rPr>
              <a:t>Triangulate</a:t>
            </a:r>
            <a:r>
              <a:rPr lang="en-US" dirty="0"/>
              <a:t> the graph to make it chordal.</a:t>
            </a:r>
          </a:p>
          <a:p>
            <a:r>
              <a:rPr lang="en-US" dirty="0"/>
              <a:t>Construct a </a:t>
            </a:r>
            <a:r>
              <a:rPr lang="en-US" dirty="0">
                <a:hlinkClick r:id="rId8" tooltip="Junction tree"/>
              </a:rPr>
              <a:t>junction tree</a:t>
            </a:r>
            <a:r>
              <a:rPr lang="en-US" dirty="0"/>
              <a:t> from the triangulated graph</a:t>
            </a:r>
          </a:p>
          <a:p>
            <a:r>
              <a:rPr lang="en-US" dirty="0"/>
              <a:t>Propagate the probabilities along the junction tree (via </a:t>
            </a:r>
            <a:r>
              <a:rPr lang="en-US" dirty="0">
                <a:hlinkClick r:id="rId9" tooltip="Belief propagation"/>
              </a:rPr>
              <a:t>belief propagation</a:t>
            </a:r>
            <a:r>
              <a:rPr lang="en-US" dirty="0"/>
              <a:t>)</a:t>
            </a:r>
          </a:p>
          <a:p>
            <a:endParaRPr lang="en-US" dirty="0"/>
          </a:p>
          <a:p>
            <a:endParaRPr lang="en-US" dirty="0"/>
          </a:p>
        </p:txBody>
      </p:sp>
    </p:spTree>
    <p:extLst>
      <p:ext uri="{BB962C8B-B14F-4D97-AF65-F5344CB8AC3E}">
        <p14:creationId xmlns:p14="http://schemas.microsoft.com/office/powerpoint/2010/main" val="3052645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0F80BA6A-9E4C-4A53-9C2E-FFC66DF8524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34">
            <a:extLst>
              <a:ext uri="{FF2B5EF4-FFF2-40B4-BE49-F238E27FC236}">
                <a16:creationId xmlns:a16="http://schemas.microsoft.com/office/drawing/2014/main" id="{331A6988-4CC3-42CD-9431-EDE8BA82AF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 y="643466"/>
            <a:ext cx="3600451" cy="4995333"/>
          </a:xfrm>
        </p:spPr>
        <p:txBody>
          <a:bodyPr>
            <a:normAutofit/>
          </a:bodyPr>
          <a:lstStyle/>
          <a:p>
            <a:r>
              <a:rPr lang="en-US">
                <a:solidFill>
                  <a:srgbClr val="FFFFFF"/>
                </a:solidFill>
              </a:rPr>
              <a:t>Autostitch (Automatic Panoramic Image Stitching using Invariant Features)</a:t>
            </a:r>
            <a:endParaRPr lang="en-US" baseline="30000" dirty="0">
              <a:solidFill>
                <a:srgbClr val="FFFFFF"/>
              </a:solidFill>
            </a:endParaRPr>
          </a:p>
        </p:txBody>
      </p:sp>
      <p:graphicFrame>
        <p:nvGraphicFramePr>
          <p:cNvPr id="5" name="Content Placeholder 2">
            <a:extLst>
              <a:ext uri="{FF2B5EF4-FFF2-40B4-BE49-F238E27FC236}">
                <a16:creationId xmlns:a16="http://schemas.microsoft.com/office/drawing/2014/main" id="{DA3C2CC6-68B1-4D1A-B323-942CC1AEDE22}"/>
              </a:ext>
            </a:extLst>
          </p:cNvPr>
          <p:cNvGraphicFramePr>
            <a:graphicFrameLocks noGrp="1"/>
          </p:cNvGraphicFramePr>
          <p:nvPr>
            <p:ph idx="1"/>
            <p:extLst>
              <p:ext uri="{D42A27DB-BD31-4B8C-83A1-F6EECF244321}">
                <p14:modId xmlns:p14="http://schemas.microsoft.com/office/powerpoint/2010/main" val="1560621234"/>
              </p:ext>
            </p:extLst>
          </p:nvPr>
        </p:nvGraphicFramePr>
        <p:xfrm>
          <a:off x="4125977" y="114300"/>
          <a:ext cx="7942198" cy="655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4982530"/>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52400" y="2842646"/>
            <a:ext cx="4848225" cy="940878"/>
          </a:xfrm>
        </p:spPr>
        <p:txBody>
          <a:bodyPr/>
          <a:lstStyle/>
          <a:p>
            <a:r>
              <a:rPr lang="en-US" dirty="0" err="1"/>
              <a:t>AutoStitch</a:t>
            </a:r>
            <a:r>
              <a:rPr lang="en-US" dirty="0"/>
              <a:t> (contd.)</a:t>
            </a:r>
            <a:endParaRPr lang="en-US" baseline="30000" dirty="0"/>
          </a:p>
        </p:txBody>
      </p:sp>
      <p:graphicFrame>
        <p:nvGraphicFramePr>
          <p:cNvPr id="6" name="Content Placeholder 5" descr="Chart">
            <a:extLst>
              <a:ext uri="{FF2B5EF4-FFF2-40B4-BE49-F238E27FC236}">
                <a16:creationId xmlns:a16="http://schemas.microsoft.com/office/drawing/2014/main" id="{B969B0A3-888C-49AE-AB43-78DF29C9BE9B}"/>
              </a:ext>
            </a:extLst>
          </p:cNvPr>
          <p:cNvGraphicFramePr>
            <a:graphicFrameLocks noGrp="1"/>
          </p:cNvGraphicFramePr>
          <p:nvPr>
            <p:ph idx="1"/>
            <p:extLst/>
          </p:nvPr>
        </p:nvGraphicFramePr>
        <p:xfrm>
          <a:off x="612118" y="2141538"/>
          <a:ext cx="10879972" cy="392059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a:extLst>
              <a:ext uri="{FF2B5EF4-FFF2-40B4-BE49-F238E27FC236}">
                <a16:creationId xmlns:a16="http://schemas.microsoft.com/office/drawing/2014/main" id="{3FBDD350-FB42-4549-B815-195DBAF74350}"/>
              </a:ext>
            </a:extLst>
          </p:cNvPr>
          <p:cNvPicPr>
            <a:picLocks noChangeAspect="1"/>
          </p:cNvPicPr>
          <p:nvPr/>
        </p:nvPicPr>
        <p:blipFill>
          <a:blip r:embed="rId3"/>
          <a:stretch>
            <a:fillRect/>
          </a:stretch>
        </p:blipFill>
        <p:spPr>
          <a:xfrm>
            <a:off x="152400" y="69388"/>
            <a:ext cx="7428462" cy="2072150"/>
          </a:xfrm>
          <a:prstGeom prst="rect">
            <a:avLst/>
          </a:prstGeom>
        </p:spPr>
      </p:pic>
      <p:pic>
        <p:nvPicPr>
          <p:cNvPr id="7" name="Picture 6">
            <a:extLst>
              <a:ext uri="{FF2B5EF4-FFF2-40B4-BE49-F238E27FC236}">
                <a16:creationId xmlns:a16="http://schemas.microsoft.com/office/drawing/2014/main" id="{041808B4-6D80-4907-A29D-03ED24F901DA}"/>
              </a:ext>
            </a:extLst>
          </p:cNvPr>
          <p:cNvPicPr>
            <a:picLocks noChangeAspect="1"/>
          </p:cNvPicPr>
          <p:nvPr/>
        </p:nvPicPr>
        <p:blipFill>
          <a:blip r:embed="rId4"/>
          <a:stretch>
            <a:fillRect/>
          </a:stretch>
        </p:blipFill>
        <p:spPr>
          <a:xfrm>
            <a:off x="4701899" y="2305051"/>
            <a:ext cx="7337701" cy="2046832"/>
          </a:xfrm>
          <a:prstGeom prst="rect">
            <a:avLst/>
          </a:prstGeom>
        </p:spPr>
      </p:pic>
      <p:pic>
        <p:nvPicPr>
          <p:cNvPr id="9" name="Picture 8">
            <a:extLst>
              <a:ext uri="{FF2B5EF4-FFF2-40B4-BE49-F238E27FC236}">
                <a16:creationId xmlns:a16="http://schemas.microsoft.com/office/drawing/2014/main" id="{BDE78BF1-45CF-4C7B-B4F8-A34A183EEE5D}"/>
              </a:ext>
            </a:extLst>
          </p:cNvPr>
          <p:cNvPicPr>
            <a:picLocks noChangeAspect="1"/>
          </p:cNvPicPr>
          <p:nvPr/>
        </p:nvPicPr>
        <p:blipFill>
          <a:blip r:embed="rId5"/>
          <a:stretch>
            <a:fillRect/>
          </a:stretch>
        </p:blipFill>
        <p:spPr>
          <a:xfrm>
            <a:off x="560773" y="4484633"/>
            <a:ext cx="7611524" cy="2115202"/>
          </a:xfrm>
          <a:prstGeom prst="rect">
            <a:avLst/>
          </a:prstGeom>
        </p:spPr>
      </p:pic>
    </p:spTree>
    <p:extLst>
      <p:ext uri="{BB962C8B-B14F-4D97-AF65-F5344CB8AC3E}">
        <p14:creationId xmlns:p14="http://schemas.microsoft.com/office/powerpoint/2010/main" val="3338989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717278" y="1030288"/>
            <a:ext cx="4099947" cy="1035579"/>
          </a:xfrm>
        </p:spPr>
        <p:txBody>
          <a:bodyPr>
            <a:normAutofit/>
          </a:bodyPr>
          <a:lstStyle/>
          <a:p>
            <a:pPr>
              <a:lnSpc>
                <a:spcPct val="90000"/>
              </a:lnSpc>
            </a:pPr>
            <a:r>
              <a:rPr lang="en-US" sz="3300"/>
              <a:t>Omni directional stereo vision</a:t>
            </a:r>
            <a:endParaRPr lang="en-US" sz="3300" baseline="30000"/>
          </a:p>
        </p:txBody>
      </p:sp>
      <p:pic>
        <p:nvPicPr>
          <p:cNvPr id="5" name="Picture 4">
            <a:extLst>
              <a:ext uri="{FF2B5EF4-FFF2-40B4-BE49-F238E27FC236}">
                <a16:creationId xmlns:a16="http://schemas.microsoft.com/office/drawing/2014/main" id="{22ACBD66-08BC-4C7D-AAF1-08944E8E6F8D}"/>
              </a:ext>
            </a:extLst>
          </p:cNvPr>
          <p:cNvPicPr>
            <a:picLocks noChangeAspect="1"/>
          </p:cNvPicPr>
          <p:nvPr/>
        </p:nvPicPr>
        <p:blipFill>
          <a:blip r:embed="rId3"/>
          <a:stretch>
            <a:fillRect/>
          </a:stretch>
        </p:blipFill>
        <p:spPr>
          <a:xfrm>
            <a:off x="663839" y="962662"/>
            <a:ext cx="5454122" cy="2045295"/>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9E27B86A-EAF7-4448-8F53-581A84DF32F2}"/>
              </a:ext>
            </a:extLst>
          </p:cNvPr>
          <p:cNvPicPr>
            <a:picLocks noChangeAspect="1"/>
          </p:cNvPicPr>
          <p:nvPr/>
        </p:nvPicPr>
        <p:blipFill>
          <a:blip r:embed="rId4"/>
          <a:stretch>
            <a:fillRect/>
          </a:stretch>
        </p:blipFill>
        <p:spPr>
          <a:xfrm>
            <a:off x="136145" y="4048125"/>
            <a:ext cx="6581134" cy="1658445"/>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54B70C93-3840-46E6-82E9-801E722ACDB6}"/>
              </a:ext>
            </a:extLst>
          </p:cNvPr>
          <p:cNvSpPr>
            <a:spLocks noGrp="1"/>
          </p:cNvSpPr>
          <p:nvPr>
            <p:ph idx="1"/>
          </p:nvPr>
        </p:nvSpPr>
        <p:spPr>
          <a:xfrm>
            <a:off x="6791326" y="2065868"/>
            <a:ext cx="5191124" cy="4239682"/>
          </a:xfrm>
        </p:spPr>
        <p:txBody>
          <a:bodyPr>
            <a:normAutofit/>
          </a:bodyPr>
          <a:lstStyle/>
          <a:p>
            <a:r>
              <a:rPr lang="en-US" dirty="0"/>
              <a:t>Omni-directional sensors used to obtain 360</a:t>
            </a:r>
            <a:r>
              <a:rPr lang="en-US" baseline="30000" dirty="0"/>
              <a:t>0</a:t>
            </a:r>
            <a:r>
              <a:rPr lang="en-US" dirty="0"/>
              <a:t> field of view with a single lens camera, constructed using a single camera and a mirror consisting of two concentric, radially symmetric lobes.</a:t>
            </a:r>
          </a:p>
          <a:p>
            <a:r>
              <a:rPr lang="en-US" dirty="0"/>
              <a:t>Concentric double convex lobes each provide an image covering the complete azimuth image, but each over a limited range of elevations. The overlapped elevation range visible to both lobes </a:t>
            </a:r>
            <a:r>
              <a:rPr lang="en-US" b="1" dirty="0"/>
              <a:t>is </a:t>
            </a:r>
            <a:r>
              <a:rPr lang="en-US" dirty="0"/>
              <a:t>the stereo field of the device.</a:t>
            </a:r>
          </a:p>
          <a:p>
            <a:r>
              <a:rPr lang="en-US" dirty="0"/>
              <a:t>An object is imaged from two different positions in space, in both lobes, giving depth information.</a:t>
            </a:r>
          </a:p>
          <a:p>
            <a:r>
              <a:rPr lang="en-US" dirty="0"/>
              <a:t>Crucial to address design issues like Vertical extent of stereo </a:t>
            </a:r>
            <a:r>
              <a:rPr lang="en-US" dirty="0" err="1"/>
              <a:t>fov</a:t>
            </a:r>
            <a:r>
              <a:rPr lang="en-US" dirty="0"/>
              <a:t>, orientation of eye separation.</a:t>
            </a:r>
          </a:p>
        </p:txBody>
      </p:sp>
    </p:spTree>
    <p:extLst>
      <p:ext uri="{BB962C8B-B14F-4D97-AF65-F5344CB8AC3E}">
        <p14:creationId xmlns:p14="http://schemas.microsoft.com/office/powerpoint/2010/main" val="3070175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32651" y="643465"/>
            <a:ext cx="3746091" cy="5571072"/>
          </a:xfrm>
        </p:spPr>
        <p:txBody>
          <a:bodyPr>
            <a:normAutofit/>
          </a:bodyPr>
          <a:lstStyle/>
          <a:p>
            <a:pPr fontAlgn="base"/>
            <a:r>
              <a:rPr lang="en-US" dirty="0"/>
              <a:t>Dioptric vs Catadioptric VS POLYDIOPTRIC cameras</a:t>
            </a:r>
          </a:p>
        </p:txBody>
      </p:sp>
      <p:sp>
        <p:nvSpPr>
          <p:cNvPr id="5" name="Content Placeholder 4">
            <a:extLst>
              <a:ext uri="{FF2B5EF4-FFF2-40B4-BE49-F238E27FC236}">
                <a16:creationId xmlns:a16="http://schemas.microsoft.com/office/drawing/2014/main" id="{D0780EB2-512F-471E-AF24-6EE831E6FBBA}"/>
              </a:ext>
            </a:extLst>
          </p:cNvPr>
          <p:cNvSpPr>
            <a:spLocks noGrp="1"/>
          </p:cNvSpPr>
          <p:nvPr>
            <p:ph idx="1"/>
          </p:nvPr>
        </p:nvSpPr>
        <p:spPr>
          <a:xfrm>
            <a:off x="4029076" y="266700"/>
            <a:ext cx="7519458" cy="4108655"/>
          </a:xfrm>
        </p:spPr>
        <p:txBody>
          <a:bodyPr>
            <a:normAutofit/>
          </a:bodyPr>
          <a:lstStyle/>
          <a:p>
            <a:r>
              <a:rPr lang="en-US" sz="2000" dirty="0"/>
              <a:t>Dioptric cameras use a combination of shaped lenses and can reach a field of view even bigger than 180 degrees (only lenses used)</a:t>
            </a:r>
          </a:p>
          <a:p>
            <a:r>
              <a:rPr lang="en-US" sz="2000" dirty="0"/>
              <a:t>Catadioptric cameras combine a standard camera with a shaped mirror — such as a parabolic, hyperbolic, or elliptical mirror — and provide 360-degree field of view in the horizontal plane and more than 100 degrees in elevation (lenses and mirrors are used)</a:t>
            </a:r>
          </a:p>
          <a:p>
            <a:r>
              <a:rPr lang="en-US" sz="2000" dirty="0" err="1"/>
              <a:t>Polydioptric</a:t>
            </a:r>
            <a:r>
              <a:rPr lang="en-US" sz="2000" dirty="0"/>
              <a:t> cameras use multiple cameras with overlapping field of view and so far are the only cameras that provide a real omnidirectional (spherical) field of view.</a:t>
            </a:r>
          </a:p>
        </p:txBody>
      </p:sp>
      <p:pic>
        <p:nvPicPr>
          <p:cNvPr id="4" name="Picture 3">
            <a:extLst>
              <a:ext uri="{FF2B5EF4-FFF2-40B4-BE49-F238E27FC236}">
                <a16:creationId xmlns:a16="http://schemas.microsoft.com/office/drawing/2014/main" id="{EEA99A4B-6E0E-430A-923E-6857780D27B6}"/>
              </a:ext>
            </a:extLst>
          </p:cNvPr>
          <p:cNvPicPr>
            <a:picLocks noChangeAspect="1"/>
          </p:cNvPicPr>
          <p:nvPr/>
        </p:nvPicPr>
        <p:blipFill>
          <a:blip r:embed="rId3"/>
          <a:stretch>
            <a:fillRect/>
          </a:stretch>
        </p:blipFill>
        <p:spPr>
          <a:xfrm>
            <a:off x="4460932" y="4542503"/>
            <a:ext cx="6486404" cy="204879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71760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85802" y="933450"/>
            <a:ext cx="6282266" cy="1456267"/>
          </a:xfrm>
        </p:spPr>
        <p:txBody>
          <a:bodyPr>
            <a:normAutofit/>
          </a:bodyPr>
          <a:lstStyle/>
          <a:p>
            <a:pPr fontAlgn="base"/>
            <a:r>
              <a:rPr lang="en-US" dirty="0"/>
              <a:t>Unified model for central catadioptric cameras</a:t>
            </a:r>
          </a:p>
        </p:txBody>
      </p:sp>
      <p:sp>
        <p:nvSpPr>
          <p:cNvPr id="3" name="Content Placeholder 2">
            <a:extLst>
              <a:ext uri="{FF2B5EF4-FFF2-40B4-BE49-F238E27FC236}">
                <a16:creationId xmlns:a16="http://schemas.microsoft.com/office/drawing/2014/main" id="{CA9FDD95-A08D-4538-A964-CA832707C65A}"/>
              </a:ext>
            </a:extLst>
          </p:cNvPr>
          <p:cNvSpPr>
            <a:spLocks noGrp="1"/>
          </p:cNvSpPr>
          <p:nvPr>
            <p:ph idx="1"/>
          </p:nvPr>
        </p:nvSpPr>
        <p:spPr>
          <a:xfrm>
            <a:off x="151291" y="3048000"/>
            <a:ext cx="11889420" cy="3371850"/>
          </a:xfrm>
        </p:spPr>
        <p:txBody>
          <a:bodyPr>
            <a:normAutofit fontScale="92500" lnSpcReduction="10000"/>
          </a:bodyPr>
          <a:lstStyle/>
          <a:p>
            <a:r>
              <a:rPr lang="en-US" dirty="0"/>
              <a:t>Catadioptric (parabolic, hyperbolic, elliptical) and standard perspective projection is equivalent to a projective mapping from a sphere, centered in the single viewpoint, to a plane with the projection center on the perpendicular to the plane and distant </a:t>
            </a:r>
            <a:r>
              <a:rPr lang="el-GR" dirty="0">
                <a:latin typeface="Times New Roman" panose="02020603050405020304" pitchFamily="18" charset="0"/>
                <a:cs typeface="Times New Roman" panose="02020603050405020304" pitchFamily="18" charset="0"/>
              </a:rPr>
              <a:t>ε</a:t>
            </a:r>
            <a:r>
              <a:rPr lang="en-US" dirty="0"/>
              <a:t> from the center of the sphere.</a:t>
            </a:r>
          </a:p>
          <a:p>
            <a:r>
              <a:rPr lang="en-US" dirty="0"/>
              <a:t>P = (x, y, z) be a scene point in the mirror reference frame centered in C</a:t>
            </a:r>
          </a:p>
          <a:p>
            <a:r>
              <a:rPr lang="en-US" dirty="0"/>
              <a:t>x and y axes of the camera and mirror are aligned, and the camera and mirror reference frames differ only by a translation along z.</a:t>
            </a:r>
          </a:p>
          <a:p>
            <a:pPr marL="342900" indent="-342900">
              <a:buFont typeface="+mj-lt"/>
              <a:buAutoNum type="arabicPeriod"/>
            </a:pPr>
            <a:r>
              <a:rPr lang="en-US" dirty="0"/>
              <a:t>Projecting the scene point onto the unit sphere:</a:t>
            </a:r>
            <a:br>
              <a:rPr lang="en-US" dirty="0"/>
            </a:br>
            <a:r>
              <a:rPr lang="en-US" dirty="0"/>
              <a:t> Ps = P/||P|| = (</a:t>
            </a:r>
            <a:r>
              <a:rPr lang="en-US" dirty="0" err="1"/>
              <a:t>x</a:t>
            </a:r>
            <a:r>
              <a:rPr lang="en-US" baseline="-25000" dirty="0" err="1"/>
              <a:t>s</a:t>
            </a:r>
            <a:r>
              <a:rPr lang="en-US" dirty="0"/>
              <a:t>, </a:t>
            </a:r>
            <a:r>
              <a:rPr lang="en-US" dirty="0" err="1"/>
              <a:t>y</a:t>
            </a:r>
            <a:r>
              <a:rPr lang="en-US" baseline="-25000" dirty="0" err="1"/>
              <a:t>s</a:t>
            </a:r>
            <a:r>
              <a:rPr lang="en-US" dirty="0"/>
              <a:t>, </a:t>
            </a:r>
            <a:r>
              <a:rPr lang="en-US" dirty="0" err="1"/>
              <a:t>z</a:t>
            </a:r>
            <a:r>
              <a:rPr lang="en-US" baseline="-25000" dirty="0" err="1"/>
              <a:t>s</a:t>
            </a:r>
            <a:r>
              <a:rPr lang="en-US" dirty="0"/>
              <a:t>)</a:t>
            </a:r>
          </a:p>
          <a:p>
            <a:pPr marL="342900" indent="-342900">
              <a:buFont typeface="+mj-lt"/>
              <a:buAutoNum type="arabicPeriod"/>
            </a:pPr>
            <a:r>
              <a:rPr lang="en-US" dirty="0"/>
              <a:t>Point coordinates are then changed to a new reference frame centered in C</a:t>
            </a:r>
            <a:r>
              <a:rPr lang="el-GR" baseline="-25000" dirty="0">
                <a:latin typeface="Times New Roman" panose="02020603050405020304" pitchFamily="18" charset="0"/>
                <a:cs typeface="Times New Roman" panose="02020603050405020304" pitchFamily="18" charset="0"/>
              </a:rPr>
              <a:t>ε</a:t>
            </a:r>
            <a:r>
              <a:rPr lang="en-US" dirty="0"/>
              <a:t> = (0, 0, −</a:t>
            </a:r>
            <a:r>
              <a:rPr lang="el-GR" dirty="0">
                <a:latin typeface="Times New Roman" panose="02020603050405020304" pitchFamily="18" charset="0"/>
                <a:cs typeface="Times New Roman" panose="02020603050405020304" pitchFamily="18" charset="0"/>
              </a:rPr>
              <a:t>ε</a:t>
            </a:r>
            <a:r>
              <a:rPr lang="en-US" dirty="0"/>
              <a:t>):  P</a:t>
            </a:r>
            <a:r>
              <a:rPr lang="el-GR" baseline="-25000" dirty="0">
                <a:latin typeface="Times New Roman" panose="02020603050405020304" pitchFamily="18" charset="0"/>
                <a:cs typeface="Times New Roman" panose="02020603050405020304" pitchFamily="18" charset="0"/>
              </a:rPr>
              <a:t>ε</a:t>
            </a:r>
            <a:r>
              <a:rPr lang="en-US" dirty="0"/>
              <a:t> = (</a:t>
            </a:r>
            <a:r>
              <a:rPr lang="en-US" dirty="0" err="1"/>
              <a:t>x</a:t>
            </a:r>
            <a:r>
              <a:rPr lang="en-US" baseline="-25000" dirty="0" err="1"/>
              <a:t>s</a:t>
            </a:r>
            <a:r>
              <a:rPr lang="en-US" dirty="0"/>
              <a:t>, </a:t>
            </a:r>
            <a:r>
              <a:rPr lang="en-US" dirty="0" err="1"/>
              <a:t>y</a:t>
            </a:r>
            <a:r>
              <a:rPr lang="en-US" baseline="-25000" dirty="0" err="1"/>
              <a:t>s</a:t>
            </a:r>
            <a:r>
              <a:rPr lang="en-US" dirty="0"/>
              <a:t>, </a:t>
            </a:r>
            <a:r>
              <a:rPr lang="en-US" dirty="0" err="1"/>
              <a:t>z</a:t>
            </a:r>
            <a:r>
              <a:rPr lang="en-US" baseline="-25000" dirty="0" err="1"/>
              <a:t>s</a:t>
            </a:r>
            <a:r>
              <a:rPr lang="en-US" dirty="0"/>
              <a:t> + </a:t>
            </a:r>
            <a:r>
              <a:rPr lang="el-GR" dirty="0">
                <a:latin typeface="Times New Roman" panose="02020603050405020304" pitchFamily="18" charset="0"/>
                <a:cs typeface="Times New Roman" panose="02020603050405020304" pitchFamily="18" charset="0"/>
              </a:rPr>
              <a:t>ε</a:t>
            </a:r>
            <a:r>
              <a:rPr lang="en-US" dirty="0"/>
              <a:t>).</a:t>
            </a:r>
          </a:p>
          <a:p>
            <a:pPr marL="342900" indent="-342900">
              <a:buFont typeface="+mj-lt"/>
              <a:buAutoNum type="arabicPeriod"/>
            </a:pPr>
            <a:r>
              <a:rPr lang="en-US" dirty="0"/>
              <a:t>P</a:t>
            </a:r>
            <a:r>
              <a:rPr lang="el-GR" baseline="-25000" dirty="0">
                <a:latin typeface="Times New Roman" panose="02020603050405020304" pitchFamily="18" charset="0"/>
                <a:cs typeface="Times New Roman" panose="02020603050405020304" pitchFamily="18" charset="0"/>
              </a:rPr>
              <a:t> ε</a:t>
            </a:r>
            <a:r>
              <a:rPr lang="en-US" dirty="0"/>
              <a:t> is then projected onto the normalized image plane distant 1 from C</a:t>
            </a:r>
            <a:r>
              <a:rPr lang="el-GR" baseline="-25000" dirty="0">
                <a:latin typeface="Times New Roman" panose="02020603050405020304" pitchFamily="18" charset="0"/>
                <a:cs typeface="Times New Roman" panose="02020603050405020304" pitchFamily="18" charset="0"/>
              </a:rPr>
              <a:t>ε</a:t>
            </a:r>
            <a:r>
              <a:rPr lang="en-US" baseline="-25000" dirty="0">
                <a:latin typeface="Times New Roman" panose="02020603050405020304" pitchFamily="18" charset="0"/>
                <a:cs typeface="Times New Roman" panose="02020603050405020304" pitchFamily="18" charset="0"/>
              </a:rPr>
              <a:t> </a:t>
            </a:r>
            <a:r>
              <a:rPr lang="en-US" dirty="0"/>
              <a:t>m˜ = (</a:t>
            </a:r>
            <a:r>
              <a:rPr lang="en-US" dirty="0" err="1"/>
              <a:t>x</a:t>
            </a:r>
            <a:r>
              <a:rPr lang="en-US" baseline="-25000" dirty="0" err="1"/>
              <a:t>m</a:t>
            </a:r>
            <a:r>
              <a:rPr lang="en-US" dirty="0"/>
              <a:t>, </a:t>
            </a:r>
            <a:r>
              <a:rPr lang="en-US" dirty="0" err="1"/>
              <a:t>y</a:t>
            </a:r>
            <a:r>
              <a:rPr lang="en-US" baseline="-25000" dirty="0" err="1"/>
              <a:t>m</a:t>
            </a:r>
            <a:r>
              <a:rPr lang="en-US" dirty="0"/>
              <a:t>, 1) = (</a:t>
            </a:r>
            <a:r>
              <a:rPr lang="en-US" dirty="0" err="1"/>
              <a:t>x</a:t>
            </a:r>
            <a:r>
              <a:rPr lang="en-US" baseline="-25000" dirty="0" err="1"/>
              <a:t>s</a:t>
            </a:r>
            <a:r>
              <a:rPr lang="en-US" dirty="0"/>
              <a:t>/</a:t>
            </a:r>
            <a:r>
              <a:rPr lang="en-US" dirty="0" err="1"/>
              <a:t>z</a:t>
            </a:r>
            <a:r>
              <a:rPr lang="en-US" baseline="-25000" dirty="0" err="1"/>
              <a:t>s</a:t>
            </a:r>
            <a:r>
              <a:rPr lang="en-US" dirty="0"/>
              <a:t> + </a:t>
            </a:r>
            <a:r>
              <a:rPr lang="el-GR" dirty="0">
                <a:latin typeface="Times New Roman" panose="02020603050405020304" pitchFamily="18" charset="0"/>
                <a:cs typeface="Times New Roman" panose="02020603050405020304" pitchFamily="18" charset="0"/>
              </a:rPr>
              <a:t>ε</a:t>
            </a:r>
            <a:r>
              <a:rPr lang="en-US" dirty="0"/>
              <a:t>, </a:t>
            </a:r>
            <a:r>
              <a:rPr lang="en-US" dirty="0" err="1"/>
              <a:t>y</a:t>
            </a:r>
            <a:r>
              <a:rPr lang="en-US" baseline="-25000" dirty="0" err="1"/>
              <a:t>s</a:t>
            </a:r>
            <a:r>
              <a:rPr lang="en-US" dirty="0"/>
              <a:t>/</a:t>
            </a:r>
            <a:r>
              <a:rPr lang="en-US" dirty="0" err="1"/>
              <a:t>z</a:t>
            </a:r>
            <a:r>
              <a:rPr lang="en-US" baseline="-25000" dirty="0" err="1"/>
              <a:t>s</a:t>
            </a:r>
            <a:r>
              <a:rPr lang="en-US" dirty="0"/>
              <a:t> + </a:t>
            </a:r>
            <a:r>
              <a:rPr lang="el-GR" dirty="0">
                <a:latin typeface="Times New Roman" panose="02020603050405020304" pitchFamily="18" charset="0"/>
                <a:cs typeface="Times New Roman" panose="02020603050405020304" pitchFamily="18" charset="0"/>
              </a:rPr>
              <a:t>ε</a:t>
            </a:r>
            <a:r>
              <a:rPr lang="en-US" dirty="0"/>
              <a:t>, 1 ) = g</a:t>
            </a:r>
            <a:r>
              <a:rPr lang="en-US" baseline="42000" dirty="0"/>
              <a:t>−1</a:t>
            </a:r>
            <a:r>
              <a:rPr lang="en-US" dirty="0"/>
              <a:t> (P</a:t>
            </a:r>
            <a:r>
              <a:rPr lang="en-US" baseline="-25000" dirty="0"/>
              <a:t>s</a:t>
            </a:r>
            <a:r>
              <a:rPr lang="en-US" dirty="0"/>
              <a:t>).</a:t>
            </a:r>
          </a:p>
          <a:p>
            <a:pPr marL="342900" indent="-342900">
              <a:buFont typeface="+mj-lt"/>
              <a:buAutoNum type="arabicPeriod"/>
            </a:pPr>
            <a:r>
              <a:rPr lang="en-US" dirty="0"/>
              <a:t>point m˜ is mapped to the camera image point p˜ = (u, v, 1) through the intrinsic-parameter matrix K:  p˜ = K m˜</a:t>
            </a:r>
          </a:p>
        </p:txBody>
      </p:sp>
      <p:pic>
        <p:nvPicPr>
          <p:cNvPr id="5" name="Picture 4">
            <a:extLst>
              <a:ext uri="{FF2B5EF4-FFF2-40B4-BE49-F238E27FC236}">
                <a16:creationId xmlns:a16="http://schemas.microsoft.com/office/drawing/2014/main" id="{C408A129-7713-4C21-A91B-93C90E0E8DFF}"/>
              </a:ext>
            </a:extLst>
          </p:cNvPr>
          <p:cNvPicPr>
            <a:picLocks noChangeAspect="1"/>
          </p:cNvPicPr>
          <p:nvPr/>
        </p:nvPicPr>
        <p:blipFill>
          <a:blip r:embed="rId3"/>
          <a:stretch>
            <a:fillRect/>
          </a:stretch>
        </p:blipFill>
        <p:spPr>
          <a:xfrm>
            <a:off x="7706346" y="127449"/>
            <a:ext cx="4334364" cy="292055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31886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155855" y="609600"/>
            <a:ext cx="8554473" cy="1456267"/>
          </a:xfrm>
        </p:spPr>
        <p:txBody>
          <a:bodyPr/>
          <a:lstStyle/>
          <a:p>
            <a:pPr fontAlgn="base"/>
            <a:r>
              <a:rPr lang="en-US" dirty="0"/>
              <a:t>Single View Point criteria (SVP)</a:t>
            </a:r>
          </a:p>
        </p:txBody>
      </p:sp>
      <p:sp>
        <p:nvSpPr>
          <p:cNvPr id="3" name="Content Placeholder 2">
            <a:extLst>
              <a:ext uri="{FF2B5EF4-FFF2-40B4-BE49-F238E27FC236}">
                <a16:creationId xmlns:a16="http://schemas.microsoft.com/office/drawing/2014/main" id="{1162AD2C-17A6-4324-8762-0A4602A3F2D2}"/>
              </a:ext>
            </a:extLst>
          </p:cNvPr>
          <p:cNvSpPr>
            <a:spLocks noGrp="1"/>
          </p:cNvSpPr>
          <p:nvPr>
            <p:ph idx="1"/>
          </p:nvPr>
        </p:nvSpPr>
        <p:spPr>
          <a:xfrm>
            <a:off x="685801" y="2262326"/>
            <a:ext cx="10350344" cy="3989033"/>
          </a:xfrm>
        </p:spPr>
        <p:txBody>
          <a:bodyPr>
            <a:normAutofit/>
          </a:bodyPr>
          <a:lstStyle/>
          <a:p>
            <a:r>
              <a:rPr lang="en-US" dirty="0"/>
              <a:t>SVP cameras are basically Central Catadioptric systems.</a:t>
            </a:r>
          </a:p>
          <a:p>
            <a:r>
              <a:rPr lang="en-US" dirty="0"/>
              <a:t>Single View-Point criteria for an imaging system permits the detection of the projection of straight lines in a scene.</a:t>
            </a:r>
          </a:p>
          <a:p>
            <a:r>
              <a:rPr lang="en-US" dirty="0"/>
              <a:t>SVP camera model with radial distortion correction and focal length adjustment can compensate for refraction and achieve high accuracy.</a:t>
            </a:r>
          </a:p>
          <a:p>
            <a:r>
              <a:rPr lang="en-US" dirty="0"/>
              <a:t>Two general approaches that can be used to find the projection of straight line edges in the scene:</a:t>
            </a:r>
          </a:p>
          <a:p>
            <a:pPr marL="342900" indent="-342900">
              <a:buFont typeface="+mj-lt"/>
              <a:buAutoNum type="arabicPeriod"/>
            </a:pPr>
            <a:r>
              <a:rPr lang="en-US" dirty="0"/>
              <a:t>The captured image can be warped to provide several equivalent perspective views in different directions using Hough Transform for straight lines</a:t>
            </a:r>
          </a:p>
          <a:p>
            <a:pPr marL="342900" indent="-342900">
              <a:buFont typeface="+mj-lt"/>
              <a:buAutoNum type="arabicPeriod"/>
            </a:pPr>
            <a:r>
              <a:rPr lang="en-US" dirty="0"/>
              <a:t>Use geometric properties to find straight line projections directly in the source image.</a:t>
            </a:r>
          </a:p>
          <a:p>
            <a:endParaRPr lang="en-US" dirty="0"/>
          </a:p>
          <a:p>
            <a:endParaRPr lang="en-US" dirty="0"/>
          </a:p>
        </p:txBody>
      </p:sp>
    </p:spTree>
    <p:extLst>
      <p:ext uri="{BB962C8B-B14F-4D97-AF65-F5344CB8AC3E}">
        <p14:creationId xmlns:p14="http://schemas.microsoft.com/office/powerpoint/2010/main" val="3619906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230820" y="-195311"/>
            <a:ext cx="8554473" cy="1456267"/>
          </a:xfrm>
        </p:spPr>
        <p:txBody>
          <a:bodyPr/>
          <a:lstStyle/>
          <a:p>
            <a:pPr fontAlgn="base"/>
            <a:r>
              <a:rPr lang="en-US" dirty="0"/>
              <a:t>Non </a:t>
            </a:r>
            <a:r>
              <a:rPr lang="en-US" dirty="0" err="1"/>
              <a:t>svp</a:t>
            </a:r>
            <a:r>
              <a:rPr lang="en-US" dirty="0"/>
              <a:t> (single view point criteria)</a:t>
            </a:r>
          </a:p>
        </p:txBody>
      </p:sp>
      <p:sp>
        <p:nvSpPr>
          <p:cNvPr id="5" name="Content Placeholder 8">
            <a:extLst>
              <a:ext uri="{FF2B5EF4-FFF2-40B4-BE49-F238E27FC236}">
                <a16:creationId xmlns:a16="http://schemas.microsoft.com/office/drawing/2014/main" id="{40B73481-386B-4E7E-AA1E-4AFCA1366D11}"/>
              </a:ext>
            </a:extLst>
          </p:cNvPr>
          <p:cNvSpPr>
            <a:spLocks noGrp="1"/>
          </p:cNvSpPr>
          <p:nvPr>
            <p:ph idx="1"/>
          </p:nvPr>
        </p:nvSpPr>
        <p:spPr>
          <a:xfrm>
            <a:off x="168676" y="1949745"/>
            <a:ext cx="11423843" cy="2355925"/>
          </a:xfrm>
        </p:spPr>
        <p:txBody>
          <a:bodyPr>
            <a:noAutofit/>
          </a:bodyPr>
          <a:lstStyle/>
          <a:p>
            <a:pPr algn="just"/>
            <a:r>
              <a:rPr lang="en-US" dirty="0"/>
              <a:t>Vertically oriented catadioptric optical system that employs a mirror with a radial profile other than parabolic or hyperbolic - Cannot maintain the straightness of non-vertical lines. </a:t>
            </a:r>
          </a:p>
          <a:p>
            <a:pPr algn="just"/>
            <a:r>
              <a:rPr lang="en-US" dirty="0"/>
              <a:t>Non-parabolic or hyperbolic mirror profiles are desirable for resolution distribution, sensor size, and cost - Non-central or Non-single view-point (SVP).</a:t>
            </a:r>
          </a:p>
          <a:p>
            <a:pPr algn="just"/>
            <a:r>
              <a:rPr lang="en-US" dirty="0"/>
              <a:t>Man made environment systems and robots; Since straight line edges are a salient feature detection.</a:t>
            </a:r>
          </a:p>
          <a:p>
            <a:r>
              <a:rPr lang="en-CA" dirty="0"/>
              <a:t>Non-SVP profiles include spherical mirrors.</a:t>
            </a:r>
          </a:p>
          <a:p>
            <a:r>
              <a:rPr lang="en-CA" dirty="0"/>
              <a:t>Applications: F</a:t>
            </a:r>
            <a:r>
              <a:rPr lang="en-US" dirty="0" err="1"/>
              <a:t>actory</a:t>
            </a:r>
            <a:r>
              <a:rPr lang="en-US" dirty="0"/>
              <a:t> or warehouse robots, courier or cleaning robots in an office environment. </a:t>
            </a:r>
          </a:p>
          <a:p>
            <a:pPr marL="0" indent="0">
              <a:buNone/>
            </a:pPr>
            <a:endParaRPr lang="en-US" dirty="0"/>
          </a:p>
        </p:txBody>
      </p:sp>
    </p:spTree>
    <p:extLst>
      <p:ext uri="{BB962C8B-B14F-4D97-AF65-F5344CB8AC3E}">
        <p14:creationId xmlns:p14="http://schemas.microsoft.com/office/powerpoint/2010/main" val="3613616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248576" y="-159799"/>
            <a:ext cx="8554473" cy="1456267"/>
          </a:xfrm>
        </p:spPr>
        <p:txBody>
          <a:bodyPr/>
          <a:lstStyle/>
          <a:p>
            <a:pPr fontAlgn="base"/>
            <a:r>
              <a:rPr lang="en-US" dirty="0"/>
              <a:t>Polyhedral world reconstruction </a:t>
            </a:r>
          </a:p>
        </p:txBody>
      </p:sp>
      <p:sp>
        <p:nvSpPr>
          <p:cNvPr id="5" name="Content Placeholder 8">
            <a:extLst>
              <a:ext uri="{FF2B5EF4-FFF2-40B4-BE49-F238E27FC236}">
                <a16:creationId xmlns:a16="http://schemas.microsoft.com/office/drawing/2014/main" id="{40B73481-386B-4E7E-AA1E-4AFCA1366D11}"/>
              </a:ext>
            </a:extLst>
          </p:cNvPr>
          <p:cNvSpPr>
            <a:spLocks noGrp="1"/>
          </p:cNvSpPr>
          <p:nvPr>
            <p:ph idx="1"/>
          </p:nvPr>
        </p:nvSpPr>
        <p:spPr>
          <a:xfrm>
            <a:off x="230820" y="1167387"/>
            <a:ext cx="11423843" cy="5313313"/>
          </a:xfrm>
        </p:spPr>
        <p:txBody>
          <a:bodyPr>
            <a:normAutofit/>
          </a:bodyPr>
          <a:lstStyle/>
          <a:p>
            <a:pPr algn="just"/>
            <a:r>
              <a:rPr lang="en-CA" dirty="0"/>
              <a:t>To model indoor spaces with special double-lobed single-image plane sensor.</a:t>
            </a:r>
          </a:p>
          <a:p>
            <a:pPr algn="just"/>
            <a:r>
              <a:rPr lang="en-US" dirty="0"/>
              <a:t>The primitives correspond to horizontal and </a:t>
            </a:r>
            <a:r>
              <a:rPr lang="en-CA" dirty="0"/>
              <a:t>vertical polygon boundaries; extracts and tracks feature primitives</a:t>
            </a:r>
            <a:endParaRPr lang="en-US" dirty="0"/>
          </a:p>
          <a:p>
            <a:pPr algn="just"/>
            <a:r>
              <a:rPr lang="en-US" dirty="0"/>
              <a:t>Goal can be achieved with the bi-lobed mirror design, the projections of horizontal and vertical line segments are found in each of the mirror lobes, and the resultant feature set matched and reconstructed in three dimensions.</a:t>
            </a:r>
          </a:p>
          <a:p>
            <a:r>
              <a:rPr lang="en-US" dirty="0"/>
              <a:t>Feature Extraction: The Panoramic Hough Transform and the Identify and Remove algorithms feature detection stages. </a:t>
            </a:r>
          </a:p>
          <a:p>
            <a:r>
              <a:rPr lang="en-US" dirty="0"/>
              <a:t>Recovery of straight lines in non-SVP panoramic system: </a:t>
            </a:r>
          </a:p>
          <a:p>
            <a:pPr lvl="1"/>
            <a:r>
              <a:rPr lang="en-US" sz="1700"/>
              <a:t>The </a:t>
            </a:r>
            <a:r>
              <a:rPr lang="en-US" sz="1700" dirty="0"/>
              <a:t>only straight lines in the scene that project onto straight lines in the image are those parallel to the main axis - </a:t>
            </a:r>
            <a:r>
              <a:rPr lang="en-CA" sz="1700" dirty="0"/>
              <a:t>panoramic catadioptric image sensor. </a:t>
            </a:r>
          </a:p>
          <a:p>
            <a:pPr lvl="1"/>
            <a:r>
              <a:rPr lang="en-CA" sz="1700" dirty="0"/>
              <a:t>If the axis is </a:t>
            </a:r>
            <a:r>
              <a:rPr lang="en-US" sz="1700" dirty="0"/>
              <a:t>vertical, then only vertical lines will be captured as straight lines in the image.</a:t>
            </a:r>
          </a:p>
          <a:p>
            <a:pPr lvl="1"/>
            <a:r>
              <a:rPr lang="en-US" sz="1700" dirty="0"/>
              <a:t>A horizontal straight line edge projects to a complex curve in the image, depending on the radial profile. </a:t>
            </a:r>
          </a:p>
          <a:p>
            <a:pPr lvl="1"/>
            <a:r>
              <a:rPr lang="en-US" sz="1700" dirty="0"/>
              <a:t>If the mirror profile is hyperbolic or parabolic, this curve will be a conic section. For the general non-SVP case this projection is curved, but not circular. For a spherical mirror (circular mirror profile), the projection </a:t>
            </a:r>
            <a:r>
              <a:rPr lang="en-CA" sz="1700" dirty="0"/>
              <a:t>cannot be uniquely defined.</a:t>
            </a:r>
            <a:endParaRPr lang="en-US" sz="1700" dirty="0"/>
          </a:p>
        </p:txBody>
      </p:sp>
    </p:spTree>
    <p:extLst>
      <p:ext uri="{BB962C8B-B14F-4D97-AF65-F5344CB8AC3E}">
        <p14:creationId xmlns:p14="http://schemas.microsoft.com/office/powerpoint/2010/main" val="886821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5219699" cy="1456267"/>
          </a:xfrm>
        </p:spPr>
        <p:txBody>
          <a:bodyPr>
            <a:normAutofit/>
          </a:bodyPr>
          <a:lstStyle/>
          <a:p>
            <a:r>
              <a:rPr lang="en-US" dirty="0"/>
              <a:t>STEREO VISION</a:t>
            </a:r>
            <a:endParaRPr lang="ru-RU" dirty="0"/>
          </a:p>
        </p:txBody>
      </p:sp>
      <p:sp>
        <p:nvSpPr>
          <p:cNvPr id="3" name="Content Placeholder 2">
            <a:extLst>
              <a:ext uri="{FF2B5EF4-FFF2-40B4-BE49-F238E27FC236}">
                <a16:creationId xmlns:a16="http://schemas.microsoft.com/office/drawing/2014/main" id="{5272A06B-3BFE-4EA0-B280-411E500A311A}"/>
              </a:ext>
            </a:extLst>
          </p:cNvPr>
          <p:cNvSpPr>
            <a:spLocks noGrp="1"/>
          </p:cNvSpPr>
          <p:nvPr>
            <p:ph idx="1"/>
          </p:nvPr>
        </p:nvSpPr>
        <p:spPr>
          <a:xfrm>
            <a:off x="438150" y="1905000"/>
            <a:ext cx="6315075" cy="4467225"/>
          </a:xfrm>
        </p:spPr>
        <p:txBody>
          <a:bodyPr>
            <a:normAutofit/>
          </a:bodyPr>
          <a:lstStyle/>
          <a:p>
            <a:r>
              <a:rPr lang="en-US" sz="2000" dirty="0"/>
              <a:t>Fusing two views of the same subject with depth perception</a:t>
            </a:r>
          </a:p>
          <a:p>
            <a:r>
              <a:rPr lang="en-US" sz="2000" dirty="0"/>
              <a:t>Combine two images using similarity match and difference addition to give a 3D stereo picture</a:t>
            </a:r>
          </a:p>
          <a:p>
            <a:r>
              <a:rPr lang="en-US" sz="2000" dirty="0"/>
              <a:t>Visualizing solid objects in three spatial dimensions – width, height and depth</a:t>
            </a:r>
          </a:p>
          <a:p>
            <a:r>
              <a:rPr lang="en-US" sz="2000" dirty="0"/>
              <a:t>Relating objects to our position especially in the depth dimension.</a:t>
            </a:r>
          </a:p>
          <a:p>
            <a:pPr marL="0" indent="0">
              <a:buNone/>
            </a:pPr>
            <a:endParaRPr lang="en-US" dirty="0"/>
          </a:p>
          <a:p>
            <a:endParaRPr lang="en-US" dirty="0"/>
          </a:p>
        </p:txBody>
      </p:sp>
      <p:pic>
        <p:nvPicPr>
          <p:cNvPr id="6" name="Picture 5">
            <a:extLst>
              <a:ext uri="{FF2B5EF4-FFF2-40B4-BE49-F238E27FC236}">
                <a16:creationId xmlns:a16="http://schemas.microsoft.com/office/drawing/2014/main" id="{7ADAA003-9573-4952-9673-E4DB4308C2CE}"/>
              </a:ext>
            </a:extLst>
          </p:cNvPr>
          <p:cNvPicPr>
            <a:picLocks noChangeAspect="1"/>
          </p:cNvPicPr>
          <p:nvPr/>
        </p:nvPicPr>
        <p:blipFill rotWithShape="1">
          <a:blip r:embed="rId3"/>
          <a:srcRect t="1515" r="1" b="17759"/>
          <a:stretch/>
        </p:blipFill>
        <p:spPr>
          <a:xfrm>
            <a:off x="7162800" y="1123950"/>
            <a:ext cx="4483100" cy="476557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13824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230820" y="-79900"/>
            <a:ext cx="11354539" cy="1456267"/>
          </a:xfrm>
        </p:spPr>
        <p:txBody>
          <a:bodyPr/>
          <a:lstStyle/>
          <a:p>
            <a:pPr fontAlgn="base"/>
            <a:r>
              <a:rPr lang="en-US" dirty="0"/>
              <a:t>Panoramic Hough Transform – horizontal projection lines</a:t>
            </a:r>
          </a:p>
        </p:txBody>
      </p:sp>
      <p:sp>
        <p:nvSpPr>
          <p:cNvPr id="5" name="Content Placeholder 8">
            <a:extLst>
              <a:ext uri="{FF2B5EF4-FFF2-40B4-BE49-F238E27FC236}">
                <a16:creationId xmlns:a16="http://schemas.microsoft.com/office/drawing/2014/main" id="{40B73481-386B-4E7E-AA1E-4AFCA1366D11}"/>
              </a:ext>
            </a:extLst>
          </p:cNvPr>
          <p:cNvSpPr>
            <a:spLocks noGrp="1"/>
          </p:cNvSpPr>
          <p:nvPr>
            <p:ph idx="1"/>
          </p:nvPr>
        </p:nvSpPr>
        <p:spPr>
          <a:xfrm>
            <a:off x="230820" y="1289995"/>
            <a:ext cx="11423843" cy="3097978"/>
          </a:xfrm>
        </p:spPr>
        <p:txBody>
          <a:bodyPr>
            <a:normAutofit/>
          </a:bodyPr>
          <a:lstStyle/>
          <a:p>
            <a:r>
              <a:rPr lang="en-US" dirty="0"/>
              <a:t>The relative position of a scene point P(</a:t>
            </a:r>
            <a:r>
              <a:rPr lang="en-US" dirty="0" err="1"/>
              <a:t>x,y</a:t>
            </a:r>
            <a:r>
              <a:rPr lang="en-US" dirty="0"/>
              <a:t>, z) to the camera can be expressed as lying along a horizontal line whose closest approach to the camera axis occurs at a direction of </a:t>
            </a:r>
            <a:r>
              <a:rPr lang="en-US" b="1" dirty="0" err="1"/>
              <a:t>Ɵmain</a:t>
            </a:r>
            <a:r>
              <a:rPr lang="en-US" b="1" i="1" dirty="0"/>
              <a:t>.</a:t>
            </a:r>
          </a:p>
          <a:p>
            <a:r>
              <a:rPr lang="en-US" dirty="0"/>
              <a:t>Representation of P(</a:t>
            </a:r>
            <a:r>
              <a:rPr lang="en-US" dirty="0" err="1"/>
              <a:t>x,y</a:t>
            </a:r>
            <a:r>
              <a:rPr lang="en-US" dirty="0"/>
              <a:t>, z) in </a:t>
            </a:r>
            <a:r>
              <a:rPr lang="en-US" dirty="0" err="1"/>
              <a:t>Ɵ</a:t>
            </a:r>
            <a:r>
              <a:rPr lang="en-US" baseline="-25000" dirty="0" err="1"/>
              <a:t>main</a:t>
            </a:r>
            <a:r>
              <a:rPr lang="en-US" dirty="0"/>
              <a:t>, </a:t>
            </a:r>
            <a:r>
              <a:rPr lang="en-US" dirty="0" err="1"/>
              <a:t>d</a:t>
            </a:r>
            <a:r>
              <a:rPr lang="en-US" baseline="-25000" dirty="0" err="1"/>
              <a:t>Ɵ</a:t>
            </a:r>
            <a:r>
              <a:rPr lang="en-US" dirty="0"/>
              <a:t>, </a:t>
            </a:r>
            <a:r>
              <a:rPr lang="en-US" dirty="0" err="1"/>
              <a:t>D</a:t>
            </a:r>
            <a:r>
              <a:rPr lang="en-US" baseline="-25000" dirty="0" err="1"/>
              <a:t>main</a:t>
            </a:r>
            <a:r>
              <a:rPr lang="en-US" dirty="0"/>
              <a:t>, </a:t>
            </a:r>
            <a:r>
              <a:rPr lang="en-US" dirty="0" err="1"/>
              <a:t>Z</a:t>
            </a:r>
            <a:r>
              <a:rPr lang="en-US" baseline="-25000" dirty="0" err="1"/>
              <a:t>main</a:t>
            </a:r>
            <a:r>
              <a:rPr lang="en-US" dirty="0"/>
              <a:t> has one dimension of freedom representing the family of horizontal lines P(</a:t>
            </a:r>
            <a:r>
              <a:rPr lang="en-US" dirty="0" err="1"/>
              <a:t>x,y</a:t>
            </a:r>
            <a:r>
              <a:rPr lang="en-US" dirty="0"/>
              <a:t>, z) </a:t>
            </a:r>
            <a:r>
              <a:rPr lang="en-CA" dirty="0"/>
              <a:t>belong to.</a:t>
            </a:r>
          </a:p>
          <a:p>
            <a:r>
              <a:rPr lang="en-CA" dirty="0"/>
              <a:t>R</a:t>
            </a:r>
            <a:r>
              <a:rPr lang="en-US" baseline="-25000" dirty="0"/>
              <a:t>main</a:t>
            </a:r>
            <a:r>
              <a:rPr lang="en-CA" dirty="0"/>
              <a:t> is a function of D</a:t>
            </a:r>
            <a:r>
              <a:rPr lang="en-US" baseline="-25000" dirty="0"/>
              <a:t>main</a:t>
            </a:r>
            <a:r>
              <a:rPr lang="en-CA" dirty="0"/>
              <a:t> and Z</a:t>
            </a:r>
            <a:r>
              <a:rPr lang="en-US" baseline="-25000" dirty="0"/>
              <a:t>main</a:t>
            </a:r>
            <a:r>
              <a:rPr lang="en-CA" dirty="0"/>
              <a:t> (loss of depth information).</a:t>
            </a:r>
          </a:p>
          <a:p>
            <a:pPr marL="0" indent="0">
              <a:buNone/>
            </a:pPr>
            <a:endParaRPr lang="en-CA" dirty="0"/>
          </a:p>
        </p:txBody>
      </p:sp>
      <p:pic>
        <p:nvPicPr>
          <p:cNvPr id="3" name="Picture 2">
            <a:extLst>
              <a:ext uri="{FF2B5EF4-FFF2-40B4-BE49-F238E27FC236}">
                <a16:creationId xmlns:a16="http://schemas.microsoft.com/office/drawing/2014/main" id="{35AB4485-DCBD-47D5-A05E-494D94FE015B}"/>
              </a:ext>
            </a:extLst>
          </p:cNvPr>
          <p:cNvPicPr>
            <a:picLocks noChangeAspect="1"/>
          </p:cNvPicPr>
          <p:nvPr/>
        </p:nvPicPr>
        <p:blipFill>
          <a:blip r:embed="rId2"/>
          <a:stretch>
            <a:fillRect/>
          </a:stretch>
        </p:blipFill>
        <p:spPr>
          <a:xfrm>
            <a:off x="393961" y="3788774"/>
            <a:ext cx="2803901" cy="2754901"/>
          </a:xfrm>
          <a:prstGeom prst="rect">
            <a:avLst/>
          </a:prstGeom>
        </p:spPr>
      </p:pic>
      <p:pic>
        <p:nvPicPr>
          <p:cNvPr id="4" name="Picture 3">
            <a:extLst>
              <a:ext uri="{FF2B5EF4-FFF2-40B4-BE49-F238E27FC236}">
                <a16:creationId xmlns:a16="http://schemas.microsoft.com/office/drawing/2014/main" id="{7660CB7F-1E0F-4DCF-BC85-FE594C798F72}"/>
              </a:ext>
            </a:extLst>
          </p:cNvPr>
          <p:cNvPicPr>
            <a:picLocks noChangeAspect="1"/>
          </p:cNvPicPr>
          <p:nvPr/>
        </p:nvPicPr>
        <p:blipFill>
          <a:blip r:embed="rId3"/>
          <a:stretch>
            <a:fillRect/>
          </a:stretch>
        </p:blipFill>
        <p:spPr>
          <a:xfrm>
            <a:off x="8598130" y="3255373"/>
            <a:ext cx="3056533" cy="2754901"/>
          </a:xfrm>
          <a:prstGeom prst="rect">
            <a:avLst/>
          </a:prstGeom>
        </p:spPr>
      </p:pic>
      <p:sp>
        <p:nvSpPr>
          <p:cNvPr id="6" name="Rectangle 5">
            <a:extLst>
              <a:ext uri="{FF2B5EF4-FFF2-40B4-BE49-F238E27FC236}">
                <a16:creationId xmlns:a16="http://schemas.microsoft.com/office/drawing/2014/main" id="{0CA68A62-8C1D-4390-A350-A4F4256BD137}"/>
              </a:ext>
            </a:extLst>
          </p:cNvPr>
          <p:cNvSpPr/>
          <p:nvPr/>
        </p:nvSpPr>
        <p:spPr>
          <a:xfrm>
            <a:off x="3405699" y="4265494"/>
            <a:ext cx="4776757" cy="1200329"/>
          </a:xfrm>
          <a:prstGeom prst="rect">
            <a:avLst/>
          </a:prstGeom>
        </p:spPr>
        <p:txBody>
          <a:bodyPr wrap="none">
            <a:spAutoFit/>
          </a:bodyPr>
          <a:lstStyle/>
          <a:p>
            <a:pPr marL="342900" indent="-342900">
              <a:buAutoNum type="alphaLcParenBoth"/>
            </a:pPr>
            <a:r>
              <a:rPr lang="en-CA" dirty="0"/>
              <a:t>Point P represented by an angle </a:t>
            </a:r>
            <a:r>
              <a:rPr lang="en-US" dirty="0" err="1"/>
              <a:t>d</a:t>
            </a:r>
            <a:r>
              <a:rPr lang="en-US" baseline="-25000" dirty="0" err="1"/>
              <a:t>Ɵ</a:t>
            </a:r>
            <a:r>
              <a:rPr lang="en-US" dirty="0"/>
              <a:t> along </a:t>
            </a:r>
          </a:p>
          <a:p>
            <a:r>
              <a:rPr lang="en-US" dirty="0"/>
              <a:t>horizontal line</a:t>
            </a:r>
            <a:r>
              <a:rPr lang="en-CA" dirty="0"/>
              <a:t> defined by </a:t>
            </a:r>
            <a:r>
              <a:rPr lang="en-US" dirty="0" err="1"/>
              <a:t>Ɵ</a:t>
            </a:r>
            <a:r>
              <a:rPr lang="en-US" baseline="-25000" dirty="0" err="1"/>
              <a:t>main</a:t>
            </a:r>
            <a:r>
              <a:rPr lang="en-US" dirty="0"/>
              <a:t>, </a:t>
            </a:r>
            <a:r>
              <a:rPr lang="en-US" dirty="0" err="1"/>
              <a:t>D</a:t>
            </a:r>
            <a:r>
              <a:rPr lang="en-US" baseline="-25000" dirty="0" err="1"/>
              <a:t>main</a:t>
            </a:r>
            <a:r>
              <a:rPr lang="en-US" dirty="0"/>
              <a:t> and </a:t>
            </a:r>
            <a:r>
              <a:rPr lang="en-US" baseline="-25000" dirty="0"/>
              <a:t>main</a:t>
            </a:r>
            <a:endParaRPr lang="en-US" dirty="0"/>
          </a:p>
          <a:p>
            <a:r>
              <a:rPr lang="en-US" dirty="0"/>
              <a:t>(b) Point P (</a:t>
            </a:r>
            <a:r>
              <a:rPr lang="en-US" dirty="0" err="1"/>
              <a:t>x,y,z</a:t>
            </a:r>
            <a:r>
              <a:rPr lang="en-US" dirty="0"/>
              <a:t>) when represented on an image </a:t>
            </a:r>
          </a:p>
          <a:p>
            <a:r>
              <a:rPr lang="en-US" dirty="0"/>
              <a:t>plane as P (</a:t>
            </a:r>
            <a:r>
              <a:rPr lang="en-US" dirty="0" err="1"/>
              <a:t>u,v</a:t>
            </a:r>
            <a:r>
              <a:rPr lang="en-US" dirty="0"/>
              <a:t>)</a:t>
            </a:r>
            <a:endParaRPr lang="en-CA" dirty="0"/>
          </a:p>
        </p:txBody>
      </p:sp>
    </p:spTree>
    <p:extLst>
      <p:ext uri="{BB962C8B-B14F-4D97-AF65-F5344CB8AC3E}">
        <p14:creationId xmlns:p14="http://schemas.microsoft.com/office/powerpoint/2010/main" val="3544239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230820" y="-79900"/>
            <a:ext cx="11354539" cy="1456267"/>
          </a:xfrm>
        </p:spPr>
        <p:txBody>
          <a:bodyPr/>
          <a:lstStyle/>
          <a:p>
            <a:pPr fontAlgn="base"/>
            <a:r>
              <a:rPr lang="en-US" dirty="0"/>
              <a:t>Panoramic Hough Transform – horizontal projection lines (contd.)</a:t>
            </a:r>
          </a:p>
        </p:txBody>
      </p:sp>
      <p:sp>
        <p:nvSpPr>
          <p:cNvPr id="5" name="Content Placeholder 8">
            <a:extLst>
              <a:ext uri="{FF2B5EF4-FFF2-40B4-BE49-F238E27FC236}">
                <a16:creationId xmlns:a16="http://schemas.microsoft.com/office/drawing/2014/main" id="{40B73481-386B-4E7E-AA1E-4AFCA1366D11}"/>
              </a:ext>
            </a:extLst>
          </p:cNvPr>
          <p:cNvSpPr>
            <a:spLocks noGrp="1"/>
          </p:cNvSpPr>
          <p:nvPr>
            <p:ph idx="1"/>
          </p:nvPr>
        </p:nvSpPr>
        <p:spPr>
          <a:xfrm>
            <a:off x="230821" y="1498125"/>
            <a:ext cx="7954391" cy="5142371"/>
          </a:xfrm>
        </p:spPr>
        <p:txBody>
          <a:bodyPr>
            <a:normAutofit/>
          </a:bodyPr>
          <a:lstStyle/>
          <a:p>
            <a:r>
              <a:rPr lang="en-CA" dirty="0" err="1"/>
              <a:t>R</a:t>
            </a:r>
            <a:r>
              <a:rPr lang="en-CA" baseline="-25000" dirty="0" err="1"/>
              <a:t>main</a:t>
            </a:r>
            <a:r>
              <a:rPr lang="en-CA" dirty="0"/>
              <a:t> and </a:t>
            </a:r>
            <a:r>
              <a:rPr lang="en-US" dirty="0"/>
              <a:t>Ɵ</a:t>
            </a:r>
            <a:r>
              <a:rPr lang="en-CA" baseline="-25000" dirty="0"/>
              <a:t>main</a:t>
            </a:r>
            <a:r>
              <a:rPr lang="en-US" dirty="0"/>
              <a:t> are the </a:t>
            </a:r>
            <a:r>
              <a:rPr lang="en-US" i="1" dirty="0"/>
              <a:t>X </a:t>
            </a:r>
            <a:r>
              <a:rPr lang="en-US" dirty="0"/>
              <a:t>and </a:t>
            </a:r>
            <a:r>
              <a:rPr lang="en-US" i="1" dirty="0"/>
              <a:t>Y </a:t>
            </a:r>
            <a:r>
              <a:rPr lang="en-US" dirty="0"/>
              <a:t>axis of the Panoramic </a:t>
            </a:r>
            <a:r>
              <a:rPr lang="en-CA" dirty="0"/>
              <a:t>Hough (PH) Transform parameter space.</a:t>
            </a:r>
          </a:p>
          <a:p>
            <a:r>
              <a:rPr lang="en-US" dirty="0"/>
              <a:t>A</a:t>
            </a:r>
            <a:r>
              <a:rPr lang="en-US" b="1" dirty="0"/>
              <a:t> </a:t>
            </a:r>
            <a:r>
              <a:rPr lang="en-US" dirty="0"/>
              <a:t>single source image point maps to a loci of transform space points corresponding to the family of horizontal line projections which it may belong to. </a:t>
            </a:r>
          </a:p>
          <a:p>
            <a:r>
              <a:rPr lang="en-US" dirty="0"/>
              <a:t>Conversely, </a:t>
            </a:r>
            <a:r>
              <a:rPr lang="en-CA" dirty="0"/>
              <a:t>one point </a:t>
            </a:r>
            <a:r>
              <a:rPr lang="en-US" dirty="0"/>
              <a:t>in the parameter space corresponds to a the curved family of points in the image space that a horizontal line projects to.</a:t>
            </a:r>
          </a:p>
          <a:p>
            <a:r>
              <a:rPr lang="en-US" dirty="0"/>
              <a:t>PH Transform used for feature extraction within an image:</a:t>
            </a:r>
            <a:endParaRPr lang="en-CA" dirty="0"/>
          </a:p>
          <a:p>
            <a:pPr lvl="1"/>
            <a:r>
              <a:rPr lang="en-US" dirty="0"/>
              <a:t>(R</a:t>
            </a:r>
            <a:r>
              <a:rPr lang="en-CA" baseline="-25000" dirty="0"/>
              <a:t>main</a:t>
            </a:r>
            <a:r>
              <a:rPr lang="en-US" dirty="0"/>
              <a:t>, Ɵ</a:t>
            </a:r>
            <a:r>
              <a:rPr lang="en-CA" baseline="-25000" dirty="0"/>
              <a:t>main</a:t>
            </a:r>
            <a:r>
              <a:rPr lang="en-US" dirty="0"/>
              <a:t>) is calculated for range (-</a:t>
            </a:r>
            <a:r>
              <a:rPr lang="el-GR" dirty="0"/>
              <a:t>Π</a:t>
            </a:r>
            <a:r>
              <a:rPr lang="en-CA" dirty="0"/>
              <a:t>/2 &lt; d</a:t>
            </a:r>
            <a:r>
              <a:rPr lang="en-US" dirty="0"/>
              <a:t>Ɵ &lt; </a:t>
            </a:r>
            <a:r>
              <a:rPr lang="el-GR" dirty="0"/>
              <a:t>Π</a:t>
            </a:r>
            <a:r>
              <a:rPr lang="en-CA" dirty="0"/>
              <a:t>/2).</a:t>
            </a:r>
          </a:p>
          <a:p>
            <a:r>
              <a:rPr lang="en-US" dirty="0"/>
              <a:t>If Ɵ</a:t>
            </a:r>
            <a:r>
              <a:rPr lang="en-CA" baseline="-25000" dirty="0"/>
              <a:t>main</a:t>
            </a:r>
            <a:r>
              <a:rPr lang="en-US" dirty="0"/>
              <a:t> is expected to lie within the bounded range </a:t>
            </a:r>
            <a:r>
              <a:rPr lang="en-US" dirty="0" err="1"/>
              <a:t>Ɵ</a:t>
            </a:r>
            <a:r>
              <a:rPr lang="en-US" baseline="-25000" dirty="0" err="1"/>
              <a:t>min</a:t>
            </a:r>
            <a:r>
              <a:rPr lang="en-US" dirty="0"/>
              <a:t> - </a:t>
            </a:r>
            <a:r>
              <a:rPr lang="en-US" dirty="0" err="1"/>
              <a:t>Ɵ</a:t>
            </a:r>
            <a:r>
              <a:rPr lang="en-US" baseline="-25000" dirty="0" err="1"/>
              <a:t>max</a:t>
            </a:r>
            <a:r>
              <a:rPr lang="en-US" dirty="0"/>
              <a:t>:</a:t>
            </a:r>
            <a:endParaRPr lang="en-CA" dirty="0"/>
          </a:p>
          <a:p>
            <a:pPr lvl="1"/>
            <a:r>
              <a:rPr lang="en-US" dirty="0"/>
              <a:t>(R</a:t>
            </a:r>
            <a:r>
              <a:rPr lang="en-CA" baseline="-25000" dirty="0"/>
              <a:t>main</a:t>
            </a:r>
            <a:r>
              <a:rPr lang="en-US" dirty="0"/>
              <a:t>, Ɵ</a:t>
            </a:r>
            <a:r>
              <a:rPr lang="en-CA" baseline="-25000" dirty="0"/>
              <a:t>main</a:t>
            </a:r>
            <a:r>
              <a:rPr lang="en-US" dirty="0"/>
              <a:t>) is calculated and plotted for points </a:t>
            </a:r>
            <a:r>
              <a:rPr lang="en-CA" dirty="0"/>
              <a:t>where </a:t>
            </a:r>
            <a:r>
              <a:rPr lang="en-US" dirty="0" err="1"/>
              <a:t>Ɵ</a:t>
            </a:r>
            <a:r>
              <a:rPr lang="en-US" baseline="-25000" dirty="0" err="1"/>
              <a:t>min</a:t>
            </a:r>
            <a:r>
              <a:rPr lang="en-US" dirty="0"/>
              <a:t> &lt; </a:t>
            </a:r>
            <a:r>
              <a:rPr lang="en-US" dirty="0" err="1"/>
              <a:t>Ɵ</a:t>
            </a:r>
            <a:r>
              <a:rPr lang="en-US" baseline="-25000" dirty="0" err="1"/>
              <a:t>i</a:t>
            </a:r>
            <a:r>
              <a:rPr lang="en-US" dirty="0"/>
              <a:t> + </a:t>
            </a:r>
            <a:r>
              <a:rPr lang="en-US" dirty="0" err="1"/>
              <a:t>d</a:t>
            </a:r>
            <a:r>
              <a:rPr lang="en-US" baseline="-25000" dirty="0" err="1"/>
              <a:t>Ɵ</a:t>
            </a:r>
            <a:r>
              <a:rPr lang="en-US" dirty="0"/>
              <a:t> &lt; </a:t>
            </a:r>
            <a:r>
              <a:rPr lang="en-US" dirty="0" err="1"/>
              <a:t>Ɵ</a:t>
            </a:r>
            <a:r>
              <a:rPr lang="en-US" baseline="-25000" dirty="0" err="1"/>
              <a:t>max</a:t>
            </a:r>
            <a:r>
              <a:rPr lang="en-US" dirty="0"/>
              <a:t>.</a:t>
            </a:r>
          </a:p>
          <a:p>
            <a:pPr lvl="1"/>
            <a:endParaRPr lang="en-US" dirty="0"/>
          </a:p>
          <a:p>
            <a:pPr lvl="1"/>
            <a:endParaRPr lang="en-US" dirty="0"/>
          </a:p>
        </p:txBody>
      </p:sp>
      <p:pic>
        <p:nvPicPr>
          <p:cNvPr id="4" name="Picture 3">
            <a:extLst>
              <a:ext uri="{FF2B5EF4-FFF2-40B4-BE49-F238E27FC236}">
                <a16:creationId xmlns:a16="http://schemas.microsoft.com/office/drawing/2014/main" id="{7660CB7F-1E0F-4DCF-BC85-FE594C798F72}"/>
              </a:ext>
            </a:extLst>
          </p:cNvPr>
          <p:cNvPicPr>
            <a:picLocks noChangeAspect="1"/>
          </p:cNvPicPr>
          <p:nvPr/>
        </p:nvPicPr>
        <p:blipFill>
          <a:blip r:embed="rId2"/>
          <a:stretch>
            <a:fillRect/>
          </a:stretch>
        </p:blipFill>
        <p:spPr>
          <a:xfrm>
            <a:off x="8273479" y="2139518"/>
            <a:ext cx="3687702" cy="3323784"/>
          </a:xfrm>
          <a:prstGeom prst="rect">
            <a:avLst/>
          </a:prstGeom>
        </p:spPr>
      </p:pic>
    </p:spTree>
    <p:extLst>
      <p:ext uri="{BB962C8B-B14F-4D97-AF65-F5344CB8AC3E}">
        <p14:creationId xmlns:p14="http://schemas.microsoft.com/office/powerpoint/2010/main" val="1493678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230820" y="-79900"/>
            <a:ext cx="11354539" cy="1456267"/>
          </a:xfrm>
        </p:spPr>
        <p:txBody>
          <a:bodyPr/>
          <a:lstStyle/>
          <a:p>
            <a:pPr fontAlgn="base"/>
            <a:r>
              <a:rPr lang="en-US" dirty="0"/>
              <a:t>Panoramic Hough Transform – horizontal projection lines (contd.)</a:t>
            </a:r>
          </a:p>
        </p:txBody>
      </p:sp>
      <p:sp>
        <p:nvSpPr>
          <p:cNvPr id="5" name="Content Placeholder 8">
            <a:extLst>
              <a:ext uri="{FF2B5EF4-FFF2-40B4-BE49-F238E27FC236}">
                <a16:creationId xmlns:a16="http://schemas.microsoft.com/office/drawing/2014/main" id="{40B73481-386B-4E7E-AA1E-4AFCA1366D11}"/>
              </a:ext>
            </a:extLst>
          </p:cNvPr>
          <p:cNvSpPr>
            <a:spLocks noGrp="1"/>
          </p:cNvSpPr>
          <p:nvPr>
            <p:ph idx="1"/>
          </p:nvPr>
        </p:nvSpPr>
        <p:spPr>
          <a:xfrm>
            <a:off x="71882" y="1376367"/>
            <a:ext cx="6763924" cy="5175644"/>
          </a:xfrm>
        </p:spPr>
        <p:txBody>
          <a:bodyPr>
            <a:normAutofit/>
          </a:bodyPr>
          <a:lstStyle/>
          <a:p>
            <a:r>
              <a:rPr lang="en-US" sz="2000" dirty="0"/>
              <a:t>A</a:t>
            </a:r>
            <a:r>
              <a:rPr lang="en-US" sz="2000" b="1" dirty="0"/>
              <a:t> </a:t>
            </a:r>
            <a:r>
              <a:rPr lang="en-US" sz="2000" dirty="0"/>
              <a:t>set of selected image plane points are determined and for each source point, the curved loci of points (</a:t>
            </a:r>
            <a:r>
              <a:rPr lang="en-US" sz="2000" dirty="0" err="1"/>
              <a:t>R</a:t>
            </a:r>
            <a:r>
              <a:rPr lang="en-US" sz="2000" baseline="-25000" dirty="0" err="1"/>
              <a:t>main</a:t>
            </a:r>
            <a:r>
              <a:rPr lang="en-US" sz="2000" dirty="0"/>
              <a:t>, </a:t>
            </a:r>
            <a:r>
              <a:rPr lang="en-US" sz="2000" dirty="0" err="1"/>
              <a:t>Ɵ</a:t>
            </a:r>
            <a:r>
              <a:rPr lang="en-US" sz="2000" baseline="-25000" dirty="0" err="1"/>
              <a:t>main</a:t>
            </a:r>
            <a:r>
              <a:rPr lang="en-US" sz="2000" dirty="0"/>
              <a:t>) is plotted in the parameter space.</a:t>
            </a:r>
          </a:p>
          <a:p>
            <a:r>
              <a:rPr lang="en-US" sz="2000" dirty="0"/>
              <a:t>The magnitude of value added to these mapped points – Unity or proportional to edge strength. </a:t>
            </a:r>
          </a:p>
          <a:p>
            <a:r>
              <a:rPr lang="en-US" sz="2000" dirty="0"/>
              <a:t>After aggregation, transformed image searched for peaks. If peaks are detected, then the set of input points will fit the projection of a horizontal line.</a:t>
            </a:r>
          </a:p>
        </p:txBody>
      </p:sp>
      <p:pic>
        <p:nvPicPr>
          <p:cNvPr id="6" name="Picture 5">
            <a:extLst>
              <a:ext uri="{FF2B5EF4-FFF2-40B4-BE49-F238E27FC236}">
                <a16:creationId xmlns:a16="http://schemas.microsoft.com/office/drawing/2014/main" id="{AE6335A5-62A0-4D62-80D1-332F5070648A}"/>
              </a:ext>
            </a:extLst>
          </p:cNvPr>
          <p:cNvPicPr>
            <a:picLocks noChangeAspect="1"/>
          </p:cNvPicPr>
          <p:nvPr/>
        </p:nvPicPr>
        <p:blipFill>
          <a:blip r:embed="rId2"/>
          <a:stretch>
            <a:fillRect/>
          </a:stretch>
        </p:blipFill>
        <p:spPr>
          <a:xfrm>
            <a:off x="7165080" y="2654423"/>
            <a:ext cx="4942586" cy="3362399"/>
          </a:xfrm>
          <a:prstGeom prst="rect">
            <a:avLst/>
          </a:prstGeom>
        </p:spPr>
      </p:pic>
    </p:spTree>
    <p:extLst>
      <p:ext uri="{BB962C8B-B14F-4D97-AF65-F5344CB8AC3E}">
        <p14:creationId xmlns:p14="http://schemas.microsoft.com/office/powerpoint/2010/main" val="1609030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85802" y="19050"/>
            <a:ext cx="7584438" cy="1456267"/>
          </a:xfrm>
        </p:spPr>
        <p:txBody>
          <a:bodyPr>
            <a:normAutofit/>
          </a:bodyPr>
          <a:lstStyle/>
          <a:p>
            <a:pPr fontAlgn="base"/>
            <a:r>
              <a:rPr lang="en-US" dirty="0"/>
              <a:t>Panoramic Hough Transform</a:t>
            </a:r>
          </a:p>
        </p:txBody>
      </p:sp>
      <p:sp>
        <p:nvSpPr>
          <p:cNvPr id="3" name="Content Placeholder 2">
            <a:extLst>
              <a:ext uri="{FF2B5EF4-FFF2-40B4-BE49-F238E27FC236}">
                <a16:creationId xmlns:a16="http://schemas.microsoft.com/office/drawing/2014/main" id="{B41B0AE5-2204-4B5C-A898-90B8DE04A2EE}"/>
              </a:ext>
            </a:extLst>
          </p:cNvPr>
          <p:cNvSpPr>
            <a:spLocks noGrp="1"/>
          </p:cNvSpPr>
          <p:nvPr>
            <p:ph idx="1"/>
          </p:nvPr>
        </p:nvSpPr>
        <p:spPr>
          <a:xfrm>
            <a:off x="514352" y="1247775"/>
            <a:ext cx="6934198" cy="5629275"/>
          </a:xfrm>
        </p:spPr>
        <p:txBody>
          <a:bodyPr>
            <a:normAutofit/>
          </a:bodyPr>
          <a:lstStyle/>
          <a:p>
            <a:r>
              <a:rPr lang="en-US" dirty="0"/>
              <a:t>Finding projections of horizontal lines in panoramic imagery: panoramic Hough transform</a:t>
            </a:r>
          </a:p>
          <a:p>
            <a:r>
              <a:rPr lang="en-US" dirty="0"/>
              <a:t>Hough transform method finds straight lines by recognizing peaks in a parameter space, with each peak representing a possible line in the image</a:t>
            </a:r>
          </a:p>
          <a:p>
            <a:r>
              <a:rPr lang="en-US" dirty="0"/>
              <a:t>Straight line in a 2D image has two degrees of freedom, so the set of all possible lines can be represented in a 2D parameter space</a:t>
            </a:r>
          </a:p>
          <a:p>
            <a:r>
              <a:rPr lang="en-US" dirty="0"/>
              <a:t>Panoramic Hough Transform suffers from the below problems:</a:t>
            </a:r>
          </a:p>
          <a:p>
            <a:pPr marL="0" indent="0">
              <a:buNone/>
            </a:pPr>
            <a:r>
              <a:rPr lang="en-US" dirty="0"/>
              <a:t>(1) only reporting the likelihood of features with some uncertainty, </a:t>
            </a:r>
          </a:p>
          <a:p>
            <a:pPr marL="0" indent="0">
              <a:buNone/>
            </a:pPr>
            <a:r>
              <a:rPr lang="en-US" dirty="0"/>
              <a:t>(2) not completely characterizing these features, </a:t>
            </a:r>
          </a:p>
          <a:p>
            <a:pPr marL="0" indent="0">
              <a:buNone/>
            </a:pPr>
            <a:r>
              <a:rPr lang="en-US" dirty="0"/>
              <a:t>(3) processing burden, </a:t>
            </a:r>
          </a:p>
          <a:p>
            <a:pPr marL="0" indent="0">
              <a:buNone/>
            </a:pPr>
            <a:r>
              <a:rPr lang="en-US" dirty="0"/>
              <a:t>(4) problems with how to find local cluster peaks in the parameter space.</a:t>
            </a:r>
          </a:p>
          <a:p>
            <a:r>
              <a:rPr lang="en-US" dirty="0"/>
              <a:t>Above problems is addressed by using Identify and remove algorithm, Hypothesize and Verify methodology and Cluster connectivity verification.</a:t>
            </a:r>
          </a:p>
          <a:p>
            <a:endParaRPr lang="en-US" dirty="0"/>
          </a:p>
        </p:txBody>
      </p:sp>
      <p:pic>
        <p:nvPicPr>
          <p:cNvPr id="1026" name="Picture 2" descr="Image result for panoramic hough transform">
            <a:extLst>
              <a:ext uri="{FF2B5EF4-FFF2-40B4-BE49-F238E27FC236}">
                <a16:creationId xmlns:a16="http://schemas.microsoft.com/office/drawing/2014/main" id="{A645B45F-3622-4183-B2EE-53E09C3E8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2041894"/>
            <a:ext cx="4619625" cy="356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977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5940880" y="266234"/>
            <a:ext cx="6593075" cy="1612490"/>
          </a:xfrm>
        </p:spPr>
        <p:txBody>
          <a:bodyPr>
            <a:normAutofit/>
          </a:bodyPr>
          <a:lstStyle/>
          <a:p>
            <a:pPr fontAlgn="base"/>
            <a:r>
              <a:rPr lang="en-US" dirty="0"/>
              <a:t>ROBUST  HOUGH TRANSFORM</a:t>
            </a:r>
          </a:p>
        </p:txBody>
      </p:sp>
      <p:pic>
        <p:nvPicPr>
          <p:cNvPr id="7" name="Content Placeholder 3">
            <a:extLst>
              <a:ext uri="{FF2B5EF4-FFF2-40B4-BE49-F238E27FC236}">
                <a16:creationId xmlns:a16="http://schemas.microsoft.com/office/drawing/2014/main" id="{C093AF4E-89FE-4372-9CFB-47069E30C8D4}"/>
              </a:ext>
            </a:extLst>
          </p:cNvPr>
          <p:cNvPicPr>
            <a:picLocks noChangeAspect="1"/>
          </p:cNvPicPr>
          <p:nvPr/>
        </p:nvPicPr>
        <p:blipFill>
          <a:blip r:embed="rId3"/>
          <a:stretch>
            <a:fillRect/>
          </a:stretch>
        </p:blipFill>
        <p:spPr>
          <a:xfrm>
            <a:off x="101929" y="211009"/>
            <a:ext cx="2632393" cy="643598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96BA1711-A002-47BD-9883-C82C5C2FD381}"/>
              </a:ext>
            </a:extLst>
          </p:cNvPr>
          <p:cNvSpPr>
            <a:spLocks noGrp="1"/>
          </p:cNvSpPr>
          <p:nvPr>
            <p:ph idx="1"/>
          </p:nvPr>
        </p:nvSpPr>
        <p:spPr>
          <a:xfrm>
            <a:off x="5598925" y="1095771"/>
            <a:ext cx="6593075" cy="3972232"/>
          </a:xfrm>
        </p:spPr>
        <p:txBody>
          <a:bodyPr>
            <a:normAutofit/>
          </a:bodyPr>
          <a:lstStyle/>
          <a:p>
            <a:r>
              <a:rPr lang="en-US" dirty="0"/>
              <a:t>The image captured by the panoramic image sensor is edge-detected.</a:t>
            </a:r>
          </a:p>
          <a:p>
            <a:r>
              <a:rPr lang="en-US" dirty="0"/>
              <a:t>The angle of the edge (relative to the radial line) causes the edge pixel to be sent to one of four processing subroutines. </a:t>
            </a:r>
          </a:p>
          <a:p>
            <a:r>
              <a:rPr lang="en-US" dirty="0"/>
              <a:t>Either a 2D Hough transform to detect the curved loci of horizontal lines is performed, or a 2D histogram to find straight radial lines is executed. </a:t>
            </a:r>
          </a:p>
          <a:p>
            <a:r>
              <a:rPr lang="en-US" dirty="0"/>
              <a:t>Clusters are located in these four spaces and feature lines are extracted.</a:t>
            </a:r>
          </a:p>
        </p:txBody>
      </p:sp>
      <p:pic>
        <p:nvPicPr>
          <p:cNvPr id="3" name="Picture 2">
            <a:extLst>
              <a:ext uri="{FF2B5EF4-FFF2-40B4-BE49-F238E27FC236}">
                <a16:creationId xmlns:a16="http://schemas.microsoft.com/office/drawing/2014/main" id="{DE8F86EF-F72E-4A2B-8CB9-E7371EBB4C89}"/>
              </a:ext>
            </a:extLst>
          </p:cNvPr>
          <p:cNvPicPr>
            <a:picLocks noChangeAspect="1"/>
          </p:cNvPicPr>
          <p:nvPr/>
        </p:nvPicPr>
        <p:blipFill>
          <a:blip r:embed="rId4"/>
          <a:stretch>
            <a:fillRect/>
          </a:stretch>
        </p:blipFill>
        <p:spPr>
          <a:xfrm>
            <a:off x="2843213" y="166688"/>
            <a:ext cx="2755712" cy="6480304"/>
          </a:xfrm>
          <a:prstGeom prst="rect">
            <a:avLst/>
          </a:prstGeom>
          <a:effectLst>
            <a:softEdge rad="31750"/>
          </a:effectLst>
        </p:spPr>
      </p:pic>
      <p:sp>
        <p:nvSpPr>
          <p:cNvPr id="4" name="Rectangle 3">
            <a:extLst>
              <a:ext uri="{FF2B5EF4-FFF2-40B4-BE49-F238E27FC236}">
                <a16:creationId xmlns:a16="http://schemas.microsoft.com/office/drawing/2014/main" id="{D2A0F81F-DA47-40BD-9C11-AE181D9FCBD7}"/>
              </a:ext>
            </a:extLst>
          </p:cNvPr>
          <p:cNvSpPr/>
          <p:nvPr/>
        </p:nvSpPr>
        <p:spPr>
          <a:xfrm>
            <a:off x="5847462" y="4623906"/>
            <a:ext cx="6096000" cy="2031325"/>
          </a:xfrm>
          <a:prstGeom prst="rect">
            <a:avLst/>
          </a:prstGeom>
        </p:spPr>
        <p:txBody>
          <a:bodyPr>
            <a:spAutoFit/>
          </a:bodyPr>
          <a:lstStyle/>
          <a:p>
            <a:pPr algn="just"/>
            <a:r>
              <a:rPr lang="en-US" sz="1400" dirty="0">
                <a:latin typeface="AdvEPSTIM"/>
              </a:rPr>
              <a:t>Successive stages of the Identify and Remove cluster detection algorithm (top-left to bottom-right). The maximum value in the PH transform image defines a cluster center marked by the crosshair, from which the width and height (marked by a black bounding box) are determined. All source image pixels whose projections fall in this bounding box are identified and their projections removed for the next iteration. Below the PH image is the raw and processed histogram of edge pixel frequency according to angular position. At the bottom of each image is the determined start and end point of that line segment(s) according to azimuth angle </a:t>
            </a:r>
            <a:r>
              <a:rPr lang="en-US" sz="1400" dirty="0">
                <a:latin typeface="AdvPSMP10"/>
              </a:rPr>
              <a:t>h</a:t>
            </a:r>
            <a:r>
              <a:rPr lang="en-US" sz="1400" dirty="0">
                <a:latin typeface="AdvEPSTIM"/>
              </a:rPr>
              <a:t>, shown as vertical bars.</a:t>
            </a:r>
            <a:endParaRPr lang="en-CA" sz="1400" dirty="0"/>
          </a:p>
        </p:txBody>
      </p:sp>
    </p:spTree>
    <p:extLst>
      <p:ext uri="{BB962C8B-B14F-4D97-AF65-F5344CB8AC3E}">
        <p14:creationId xmlns:p14="http://schemas.microsoft.com/office/powerpoint/2010/main" val="3363238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89389" y="-142043"/>
            <a:ext cx="8554473" cy="1456267"/>
          </a:xfrm>
        </p:spPr>
        <p:txBody>
          <a:bodyPr/>
          <a:lstStyle/>
          <a:p>
            <a:r>
              <a:rPr lang="en-US" dirty="0"/>
              <a:t>Experimentation Results</a:t>
            </a:r>
          </a:p>
        </p:txBody>
      </p:sp>
      <p:sp>
        <p:nvSpPr>
          <p:cNvPr id="4" name="Rectangle 3">
            <a:extLst>
              <a:ext uri="{FF2B5EF4-FFF2-40B4-BE49-F238E27FC236}">
                <a16:creationId xmlns:a16="http://schemas.microsoft.com/office/drawing/2014/main" id="{831B9ABC-9029-4AEB-AAE3-5E5D5867C6DC}"/>
              </a:ext>
            </a:extLst>
          </p:cNvPr>
          <p:cNvSpPr/>
          <p:nvPr/>
        </p:nvSpPr>
        <p:spPr>
          <a:xfrm>
            <a:off x="189389" y="999208"/>
            <a:ext cx="11680055" cy="923330"/>
          </a:xfrm>
          <a:prstGeom prst="rect">
            <a:avLst/>
          </a:prstGeom>
        </p:spPr>
        <p:txBody>
          <a:bodyPr wrap="square">
            <a:spAutoFit/>
          </a:bodyPr>
          <a:lstStyle/>
          <a:p>
            <a:pPr marL="285750" indent="-285750">
              <a:buFont typeface="Arial" panose="020B0604020202020204" pitchFamily="34" charset="0"/>
              <a:buChar char="•"/>
            </a:pPr>
            <a:r>
              <a:rPr lang="en-US" dirty="0"/>
              <a:t>Synthetic images were generated using ray-tracing techniques, simulating the projection of vertical rectangular polygons onto the image plane of a non-SVP catadioptric panoramic camera (a).</a:t>
            </a:r>
          </a:p>
          <a:p>
            <a:pPr marL="285750" indent="-285750">
              <a:buFont typeface="Arial" panose="020B0604020202020204" pitchFamily="34" charset="0"/>
              <a:buChar char="•"/>
            </a:pPr>
            <a:r>
              <a:rPr lang="en-CA" dirty="0"/>
              <a:t>The </a:t>
            </a:r>
            <a:r>
              <a:rPr lang="en-US" dirty="0"/>
              <a:t>captured image is shows the two annular regions, one from the reflection of each mirror lobe can be s</a:t>
            </a:r>
            <a:r>
              <a:rPr lang="en-CA" dirty="0" err="1"/>
              <a:t>een</a:t>
            </a:r>
            <a:r>
              <a:rPr lang="en-CA" dirty="0"/>
              <a:t> (b).</a:t>
            </a:r>
            <a:endParaRPr lang="en-US" dirty="0"/>
          </a:p>
        </p:txBody>
      </p:sp>
      <p:pic>
        <p:nvPicPr>
          <p:cNvPr id="5" name="Picture 4">
            <a:extLst>
              <a:ext uri="{FF2B5EF4-FFF2-40B4-BE49-F238E27FC236}">
                <a16:creationId xmlns:a16="http://schemas.microsoft.com/office/drawing/2014/main" id="{539398B1-47C3-44DC-A7DF-401DE30671BB}"/>
              </a:ext>
            </a:extLst>
          </p:cNvPr>
          <p:cNvPicPr>
            <a:picLocks noChangeAspect="1"/>
          </p:cNvPicPr>
          <p:nvPr/>
        </p:nvPicPr>
        <p:blipFill>
          <a:blip r:embed="rId2"/>
          <a:stretch>
            <a:fillRect/>
          </a:stretch>
        </p:blipFill>
        <p:spPr>
          <a:xfrm>
            <a:off x="574459" y="2273169"/>
            <a:ext cx="3145285" cy="1578692"/>
          </a:xfrm>
          <a:prstGeom prst="rect">
            <a:avLst/>
          </a:prstGeom>
        </p:spPr>
      </p:pic>
      <p:sp>
        <p:nvSpPr>
          <p:cNvPr id="7" name="Rectangle 6">
            <a:extLst>
              <a:ext uri="{FF2B5EF4-FFF2-40B4-BE49-F238E27FC236}">
                <a16:creationId xmlns:a16="http://schemas.microsoft.com/office/drawing/2014/main" id="{D317AE85-70D1-46A7-AF71-375228A5F559}"/>
              </a:ext>
            </a:extLst>
          </p:cNvPr>
          <p:cNvSpPr/>
          <p:nvPr/>
        </p:nvSpPr>
        <p:spPr>
          <a:xfrm>
            <a:off x="4122198" y="2261151"/>
            <a:ext cx="5190477" cy="1077218"/>
          </a:xfrm>
          <a:prstGeom prst="rect">
            <a:avLst/>
          </a:prstGeom>
        </p:spPr>
        <p:txBody>
          <a:bodyPr wrap="square">
            <a:spAutoFit/>
          </a:bodyPr>
          <a:lstStyle/>
          <a:p>
            <a:pPr algn="just"/>
            <a:r>
              <a:rPr lang="en-US" sz="1600" dirty="0"/>
              <a:t>Space does not permit a derivation of accuracy issues,</a:t>
            </a:r>
          </a:p>
          <a:p>
            <a:pPr algn="just"/>
            <a:r>
              <a:rPr lang="en-US" sz="1600" dirty="0"/>
              <a:t>but the reconstructed vertex points were found to be within</a:t>
            </a:r>
          </a:p>
          <a:p>
            <a:pPr algn="just"/>
            <a:r>
              <a:rPr lang="en-US" sz="1600" dirty="0"/>
              <a:t>the error predicted by the image resolution and accuracy of</a:t>
            </a:r>
          </a:p>
          <a:p>
            <a:pPr algn="just"/>
            <a:r>
              <a:rPr lang="en-CA" sz="1600" dirty="0"/>
              <a:t>feature detection</a:t>
            </a:r>
          </a:p>
        </p:txBody>
      </p:sp>
      <p:sp>
        <p:nvSpPr>
          <p:cNvPr id="8" name="Rectangle 7">
            <a:extLst>
              <a:ext uri="{FF2B5EF4-FFF2-40B4-BE49-F238E27FC236}">
                <a16:creationId xmlns:a16="http://schemas.microsoft.com/office/drawing/2014/main" id="{BE4414CD-B899-43D4-BC40-68C441444D81}"/>
              </a:ext>
            </a:extLst>
          </p:cNvPr>
          <p:cNvSpPr/>
          <p:nvPr/>
        </p:nvSpPr>
        <p:spPr>
          <a:xfrm>
            <a:off x="189389" y="4027727"/>
            <a:ext cx="11680055" cy="923330"/>
          </a:xfrm>
          <a:prstGeom prst="rect">
            <a:avLst/>
          </a:prstGeom>
        </p:spPr>
        <p:txBody>
          <a:bodyPr wrap="square">
            <a:spAutoFit/>
          </a:bodyPr>
          <a:lstStyle/>
          <a:p>
            <a:pPr marL="285750" indent="-285750">
              <a:buFont typeface="Arial" panose="020B0604020202020204" pitchFamily="34" charset="0"/>
              <a:buChar char="•"/>
            </a:pPr>
            <a:r>
              <a:rPr lang="en-US" dirty="0"/>
              <a:t>Real imagery was captured with a Canon D-30 high resolution </a:t>
            </a:r>
            <a:r>
              <a:rPr lang="en-CA" dirty="0"/>
              <a:t>digital camera, a 50mm lens and a double lobed spherical mirror. </a:t>
            </a:r>
          </a:p>
          <a:p>
            <a:pPr marL="285750" indent="-285750">
              <a:buFont typeface="Arial" panose="020B0604020202020204" pitchFamily="34" charset="0"/>
              <a:buChar char="•"/>
            </a:pPr>
            <a:r>
              <a:rPr lang="en-CA" dirty="0"/>
              <a:t>The camera and setup </a:t>
            </a:r>
            <a:r>
              <a:rPr lang="en-US" dirty="0"/>
              <a:t>and a sample image it captures can be seen</a:t>
            </a:r>
          </a:p>
        </p:txBody>
      </p:sp>
      <p:pic>
        <p:nvPicPr>
          <p:cNvPr id="9" name="Picture 8">
            <a:extLst>
              <a:ext uri="{FF2B5EF4-FFF2-40B4-BE49-F238E27FC236}">
                <a16:creationId xmlns:a16="http://schemas.microsoft.com/office/drawing/2014/main" id="{4E90A3C1-67DE-4FB1-822C-732C764D9BC6}"/>
              </a:ext>
            </a:extLst>
          </p:cNvPr>
          <p:cNvPicPr>
            <a:picLocks noChangeAspect="1"/>
          </p:cNvPicPr>
          <p:nvPr/>
        </p:nvPicPr>
        <p:blipFill>
          <a:blip r:embed="rId3"/>
          <a:stretch>
            <a:fillRect/>
          </a:stretch>
        </p:blipFill>
        <p:spPr>
          <a:xfrm>
            <a:off x="574459" y="5069446"/>
            <a:ext cx="3145285" cy="1578692"/>
          </a:xfrm>
          <a:prstGeom prst="rect">
            <a:avLst/>
          </a:prstGeom>
        </p:spPr>
      </p:pic>
      <p:sp>
        <p:nvSpPr>
          <p:cNvPr id="10" name="Rectangle 9">
            <a:extLst>
              <a:ext uri="{FF2B5EF4-FFF2-40B4-BE49-F238E27FC236}">
                <a16:creationId xmlns:a16="http://schemas.microsoft.com/office/drawing/2014/main" id="{A9240922-5959-471B-8F42-89C03D061235}"/>
              </a:ext>
            </a:extLst>
          </p:cNvPr>
          <p:cNvSpPr/>
          <p:nvPr/>
        </p:nvSpPr>
        <p:spPr>
          <a:xfrm>
            <a:off x="4122198" y="5348027"/>
            <a:ext cx="6096000" cy="584775"/>
          </a:xfrm>
          <a:prstGeom prst="rect">
            <a:avLst/>
          </a:prstGeom>
        </p:spPr>
        <p:txBody>
          <a:bodyPr>
            <a:spAutoFit/>
          </a:bodyPr>
          <a:lstStyle/>
          <a:p>
            <a:r>
              <a:rPr lang="en-US" sz="1600" dirty="0"/>
              <a:t>(a) Experimental setup (b) Sample image captured by stereo panoramic</a:t>
            </a:r>
          </a:p>
          <a:p>
            <a:r>
              <a:rPr lang="en-CA" sz="1600" dirty="0"/>
              <a:t>sensor.</a:t>
            </a:r>
          </a:p>
        </p:txBody>
      </p:sp>
    </p:spTree>
    <p:extLst>
      <p:ext uri="{BB962C8B-B14F-4D97-AF65-F5344CB8AC3E}">
        <p14:creationId xmlns:p14="http://schemas.microsoft.com/office/powerpoint/2010/main" val="1768544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89389" y="-142043"/>
            <a:ext cx="8554473" cy="1456267"/>
          </a:xfrm>
        </p:spPr>
        <p:txBody>
          <a:bodyPr/>
          <a:lstStyle/>
          <a:p>
            <a:r>
              <a:rPr lang="en-US" dirty="0"/>
              <a:t>Experimentation Results (contd.)</a:t>
            </a:r>
          </a:p>
        </p:txBody>
      </p:sp>
      <p:sp>
        <p:nvSpPr>
          <p:cNvPr id="4" name="Rectangle 3">
            <a:extLst>
              <a:ext uri="{FF2B5EF4-FFF2-40B4-BE49-F238E27FC236}">
                <a16:creationId xmlns:a16="http://schemas.microsoft.com/office/drawing/2014/main" id="{831B9ABC-9029-4AEB-AAE3-5E5D5867C6DC}"/>
              </a:ext>
            </a:extLst>
          </p:cNvPr>
          <p:cNvSpPr/>
          <p:nvPr/>
        </p:nvSpPr>
        <p:spPr>
          <a:xfrm>
            <a:off x="189389" y="1438889"/>
            <a:ext cx="11680055" cy="646331"/>
          </a:xfrm>
          <a:prstGeom prst="rect">
            <a:avLst/>
          </a:prstGeom>
        </p:spPr>
        <p:txBody>
          <a:bodyPr wrap="square">
            <a:spAutoFit/>
          </a:bodyPr>
          <a:lstStyle/>
          <a:p>
            <a:pPr marL="285750" indent="-285750">
              <a:buFont typeface="Arial" panose="020B0604020202020204" pitchFamily="34" charset="0"/>
              <a:buChar char="•"/>
            </a:pPr>
            <a:r>
              <a:rPr lang="en-CA" dirty="0"/>
              <a:t>Below are the output results shown for Line and polygon detection using the PH Transform method and the Reconstructed model respectively.</a:t>
            </a:r>
            <a:endParaRPr lang="en-US" dirty="0"/>
          </a:p>
        </p:txBody>
      </p:sp>
      <p:pic>
        <p:nvPicPr>
          <p:cNvPr id="3" name="Picture 2">
            <a:extLst>
              <a:ext uri="{FF2B5EF4-FFF2-40B4-BE49-F238E27FC236}">
                <a16:creationId xmlns:a16="http://schemas.microsoft.com/office/drawing/2014/main" id="{5364A67D-F977-4F49-9F0D-652BDD248E3E}"/>
              </a:ext>
            </a:extLst>
          </p:cNvPr>
          <p:cNvPicPr>
            <a:picLocks noChangeAspect="1"/>
          </p:cNvPicPr>
          <p:nvPr/>
        </p:nvPicPr>
        <p:blipFill>
          <a:blip r:embed="rId2"/>
          <a:stretch>
            <a:fillRect/>
          </a:stretch>
        </p:blipFill>
        <p:spPr>
          <a:xfrm>
            <a:off x="650704" y="2699643"/>
            <a:ext cx="6877579" cy="3470338"/>
          </a:xfrm>
          <a:prstGeom prst="rect">
            <a:avLst/>
          </a:prstGeom>
        </p:spPr>
      </p:pic>
      <p:pic>
        <p:nvPicPr>
          <p:cNvPr id="6" name="Picture 5">
            <a:extLst>
              <a:ext uri="{FF2B5EF4-FFF2-40B4-BE49-F238E27FC236}">
                <a16:creationId xmlns:a16="http://schemas.microsoft.com/office/drawing/2014/main" id="{DA21B401-B8C2-4DA2-9E7A-F5A3FE6D2BED}"/>
              </a:ext>
            </a:extLst>
          </p:cNvPr>
          <p:cNvPicPr>
            <a:picLocks noChangeAspect="1"/>
          </p:cNvPicPr>
          <p:nvPr/>
        </p:nvPicPr>
        <p:blipFill>
          <a:blip r:embed="rId3"/>
          <a:stretch>
            <a:fillRect/>
          </a:stretch>
        </p:blipFill>
        <p:spPr>
          <a:xfrm>
            <a:off x="8043169" y="2699643"/>
            <a:ext cx="3501509" cy="3470338"/>
          </a:xfrm>
          <a:prstGeom prst="rect">
            <a:avLst/>
          </a:prstGeom>
        </p:spPr>
      </p:pic>
    </p:spTree>
    <p:extLst>
      <p:ext uri="{BB962C8B-B14F-4D97-AF65-F5344CB8AC3E}">
        <p14:creationId xmlns:p14="http://schemas.microsoft.com/office/powerpoint/2010/main" val="4032529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392375" y="227860"/>
            <a:ext cx="11246250" cy="1456267"/>
          </a:xfrm>
        </p:spPr>
        <p:txBody>
          <a:bodyPr>
            <a:normAutofit/>
          </a:bodyPr>
          <a:lstStyle/>
          <a:p>
            <a:r>
              <a:rPr lang="en-US" dirty="0"/>
              <a:t>Panoramic 3d reconstruction</a:t>
            </a:r>
            <a:br>
              <a:rPr lang="en-US" dirty="0"/>
            </a:br>
            <a:r>
              <a:rPr lang="en-US" dirty="0"/>
              <a:t>using the Projection of Patterns</a:t>
            </a:r>
          </a:p>
        </p:txBody>
      </p:sp>
      <p:sp>
        <p:nvSpPr>
          <p:cNvPr id="5" name="Rectangle 4">
            <a:extLst>
              <a:ext uri="{FF2B5EF4-FFF2-40B4-BE49-F238E27FC236}">
                <a16:creationId xmlns:a16="http://schemas.microsoft.com/office/drawing/2014/main" id="{95F5B6F8-C13F-4846-85EC-C4199A2C4F34}"/>
              </a:ext>
            </a:extLst>
          </p:cNvPr>
          <p:cNvSpPr/>
          <p:nvPr/>
        </p:nvSpPr>
        <p:spPr>
          <a:xfrm>
            <a:off x="392374" y="2661951"/>
            <a:ext cx="11619113" cy="2462213"/>
          </a:xfrm>
          <a:prstGeom prst="rect">
            <a:avLst/>
          </a:prstGeom>
        </p:spPr>
        <p:txBody>
          <a:bodyPr wrap="square">
            <a:spAutoFit/>
          </a:bodyPr>
          <a:lstStyle/>
          <a:p>
            <a:pPr marL="285750" indent="-285750">
              <a:buFont typeface="Arial" panose="020B0604020202020204" pitchFamily="34" charset="0"/>
              <a:buChar char="•"/>
            </a:pPr>
            <a:r>
              <a:rPr lang="en-CA" sz="2000" dirty="0"/>
              <a:t>Implementation of </a:t>
            </a:r>
            <a:r>
              <a:rPr lang="en-US" sz="2000" dirty="0"/>
              <a:t>a 3D reconstruction system capable of reconstructing a 360-degree scene with a single acquisition using a </a:t>
            </a:r>
            <a:r>
              <a:rPr lang="en-CA" sz="2000" dirty="0"/>
              <a:t>projection of patterns</a:t>
            </a:r>
            <a:r>
              <a:rPr lang="en-US" sz="2000" dirty="0"/>
              <a:t>.</a:t>
            </a:r>
          </a:p>
          <a:p>
            <a:pPr marL="285750" indent="-285750">
              <a:buFont typeface="Arial" panose="020B0604020202020204" pitchFamily="34" charset="0"/>
              <a:buChar char="•"/>
            </a:pPr>
            <a:r>
              <a:rPr lang="en-US" sz="2000" dirty="0"/>
              <a:t>The system is formed by two modules: </a:t>
            </a:r>
          </a:p>
          <a:p>
            <a:pPr marL="742950" lvl="1" indent="-285750">
              <a:buFont typeface="Arial" panose="020B0604020202020204" pitchFamily="34" charset="0"/>
              <a:buChar char="•"/>
            </a:pPr>
            <a:r>
              <a:rPr lang="en-US" sz="2000" dirty="0"/>
              <a:t>CCD camera with a parabolic mirror that allows the acquisition of catadioptric images. </a:t>
            </a:r>
          </a:p>
          <a:p>
            <a:pPr marL="742950" lvl="1" indent="-285750">
              <a:buFont typeface="Arial" panose="020B0604020202020204" pitchFamily="34" charset="0"/>
              <a:buChar char="•"/>
            </a:pPr>
            <a:r>
              <a:rPr lang="en-US" sz="2000" dirty="0"/>
              <a:t>Light projector and a parabolic mirror that is used to generate the pattern projections over the object that will be reconstructed.</a:t>
            </a:r>
          </a:p>
          <a:p>
            <a:pPr marL="742950" lvl="1" indent="-285750">
              <a:buFont typeface="Arial" panose="020B0604020202020204" pitchFamily="34" charset="0"/>
              <a:buChar char="•"/>
            </a:pPr>
            <a:endParaRPr lang="en-US" sz="1700" dirty="0"/>
          </a:p>
          <a:p>
            <a:pPr marL="742950" lvl="1" indent="-285750">
              <a:buFont typeface="Arial" panose="020B0604020202020204" pitchFamily="34" charset="0"/>
              <a:buChar char="•"/>
            </a:pPr>
            <a:endParaRPr lang="en-US" sz="1700" dirty="0"/>
          </a:p>
        </p:txBody>
      </p:sp>
    </p:spTree>
    <p:extLst>
      <p:ext uri="{BB962C8B-B14F-4D97-AF65-F5344CB8AC3E}">
        <p14:creationId xmlns:p14="http://schemas.microsoft.com/office/powerpoint/2010/main" val="3188504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276965" y="-216024"/>
            <a:ext cx="11246250" cy="1456267"/>
          </a:xfrm>
        </p:spPr>
        <p:txBody>
          <a:bodyPr>
            <a:normAutofit/>
          </a:bodyPr>
          <a:lstStyle/>
          <a:p>
            <a:r>
              <a:rPr lang="en-US" dirty="0"/>
              <a:t>Setup and implementation</a:t>
            </a:r>
          </a:p>
        </p:txBody>
      </p:sp>
      <p:sp>
        <p:nvSpPr>
          <p:cNvPr id="5" name="Rectangle 4">
            <a:extLst>
              <a:ext uri="{FF2B5EF4-FFF2-40B4-BE49-F238E27FC236}">
                <a16:creationId xmlns:a16="http://schemas.microsoft.com/office/drawing/2014/main" id="{95F5B6F8-C13F-4846-85EC-C4199A2C4F34}"/>
              </a:ext>
            </a:extLst>
          </p:cNvPr>
          <p:cNvSpPr/>
          <p:nvPr/>
        </p:nvSpPr>
        <p:spPr>
          <a:xfrm>
            <a:off x="276965" y="1099744"/>
            <a:ext cx="11379415" cy="1738938"/>
          </a:xfrm>
          <a:prstGeom prst="rect">
            <a:avLst/>
          </a:prstGeom>
        </p:spPr>
        <p:txBody>
          <a:bodyPr wrap="square">
            <a:spAutoFit/>
          </a:bodyPr>
          <a:lstStyle/>
          <a:p>
            <a:pPr marL="285750" indent="-285750">
              <a:buFont typeface="Arial" panose="020B0604020202020204" pitchFamily="34" charset="0"/>
              <a:buChar char="•"/>
            </a:pPr>
            <a:r>
              <a:rPr lang="en-US" dirty="0"/>
              <a:t>First, a catadioptric camera was assembled, aligning the mirror (PM1) with the CCD camera in order to capture the full environment that is projected onto the mirror.</a:t>
            </a:r>
          </a:p>
          <a:p>
            <a:pPr marL="285750" indent="-285750">
              <a:buFont typeface="Arial" panose="020B0604020202020204" pitchFamily="34" charset="0"/>
              <a:buChar char="•"/>
            </a:pPr>
            <a:r>
              <a:rPr lang="en-CA" dirty="0"/>
              <a:t>The </a:t>
            </a:r>
            <a:r>
              <a:rPr lang="en-US" dirty="0"/>
              <a:t>catadioptric camera obtaining the intrinsic and extrinsic </a:t>
            </a:r>
            <a:r>
              <a:rPr lang="en-CA" dirty="0"/>
              <a:t>parameters was calibrated using a chessboard pattern.</a:t>
            </a:r>
          </a:p>
          <a:p>
            <a:pPr marL="285750" indent="-285750">
              <a:buFont typeface="Arial" panose="020B0604020202020204" pitchFamily="34" charset="0"/>
              <a:buChar char="•"/>
            </a:pPr>
            <a:r>
              <a:rPr lang="en-US" dirty="0"/>
              <a:t>Once the camera is calibrated, the optical setup of the pattern projection system, placing the mirrors (PM1, PM2) back-to-back was designed.</a:t>
            </a:r>
            <a:endParaRPr lang="en-US" sz="1700" dirty="0"/>
          </a:p>
          <a:p>
            <a:pPr marL="742950" lvl="1" indent="-285750">
              <a:buFont typeface="Arial" panose="020B0604020202020204" pitchFamily="34" charset="0"/>
              <a:buChar char="•"/>
            </a:pPr>
            <a:endParaRPr lang="en-US" sz="1700" dirty="0"/>
          </a:p>
        </p:txBody>
      </p:sp>
      <p:pic>
        <p:nvPicPr>
          <p:cNvPr id="3" name="Picture 2">
            <a:extLst>
              <a:ext uri="{FF2B5EF4-FFF2-40B4-BE49-F238E27FC236}">
                <a16:creationId xmlns:a16="http://schemas.microsoft.com/office/drawing/2014/main" id="{1E5AE90C-EF33-48B0-B6F9-7E1416CD7BA3}"/>
              </a:ext>
            </a:extLst>
          </p:cNvPr>
          <p:cNvPicPr>
            <a:picLocks noChangeAspect="1"/>
          </p:cNvPicPr>
          <p:nvPr/>
        </p:nvPicPr>
        <p:blipFill>
          <a:blip r:embed="rId2"/>
          <a:stretch>
            <a:fillRect/>
          </a:stretch>
        </p:blipFill>
        <p:spPr>
          <a:xfrm>
            <a:off x="1085093" y="2918117"/>
            <a:ext cx="3515815" cy="1649059"/>
          </a:xfrm>
          <a:prstGeom prst="rect">
            <a:avLst/>
          </a:prstGeom>
        </p:spPr>
      </p:pic>
      <p:pic>
        <p:nvPicPr>
          <p:cNvPr id="4" name="Picture 3">
            <a:extLst>
              <a:ext uri="{FF2B5EF4-FFF2-40B4-BE49-F238E27FC236}">
                <a16:creationId xmlns:a16="http://schemas.microsoft.com/office/drawing/2014/main" id="{6F89FB52-627E-419D-9F64-ADCA9D8B1F6F}"/>
              </a:ext>
            </a:extLst>
          </p:cNvPr>
          <p:cNvPicPr>
            <a:picLocks noChangeAspect="1"/>
          </p:cNvPicPr>
          <p:nvPr/>
        </p:nvPicPr>
        <p:blipFill>
          <a:blip r:embed="rId3"/>
          <a:stretch>
            <a:fillRect/>
          </a:stretch>
        </p:blipFill>
        <p:spPr>
          <a:xfrm>
            <a:off x="5035006" y="2918117"/>
            <a:ext cx="4313993" cy="1649059"/>
          </a:xfrm>
          <a:prstGeom prst="rect">
            <a:avLst/>
          </a:prstGeom>
        </p:spPr>
      </p:pic>
      <p:sp>
        <p:nvSpPr>
          <p:cNvPr id="6" name="Rectangle 5">
            <a:extLst>
              <a:ext uri="{FF2B5EF4-FFF2-40B4-BE49-F238E27FC236}">
                <a16:creationId xmlns:a16="http://schemas.microsoft.com/office/drawing/2014/main" id="{A023D829-DDD5-407C-945C-C3DE3DC40F82}"/>
              </a:ext>
            </a:extLst>
          </p:cNvPr>
          <p:cNvSpPr/>
          <p:nvPr/>
        </p:nvSpPr>
        <p:spPr>
          <a:xfrm>
            <a:off x="287210" y="4766291"/>
            <a:ext cx="11379415" cy="1738938"/>
          </a:xfrm>
          <a:prstGeom prst="rect">
            <a:avLst/>
          </a:prstGeom>
        </p:spPr>
        <p:txBody>
          <a:bodyPr wrap="square">
            <a:spAutoFit/>
          </a:bodyPr>
          <a:lstStyle/>
          <a:p>
            <a:pPr marL="285750" indent="-285750">
              <a:buFont typeface="Arial" panose="020B0604020202020204" pitchFamily="34" charset="0"/>
              <a:buChar char="•"/>
            </a:pPr>
            <a:r>
              <a:rPr lang="en-CA" dirty="0"/>
              <a:t>Image on the right shows </a:t>
            </a:r>
            <a:r>
              <a:rPr lang="en-US" dirty="0"/>
              <a:t>Projected calibration pattern and Image captured by the catadioptric camera showing two calibration patterns in a white plane: the printed pattern is used to calibrate the catadioptric camera (camera CCD-PM1 mirror), and the projected pattern is used to calibrate the projection system (PM2 </a:t>
            </a:r>
            <a:r>
              <a:rPr lang="en-CA" dirty="0"/>
              <a:t>mirror-projector).</a:t>
            </a:r>
          </a:p>
          <a:p>
            <a:pPr marL="285750" indent="-285750">
              <a:buFont typeface="Arial" panose="020B0604020202020204" pitchFamily="34" charset="0"/>
              <a:buChar char="•"/>
            </a:pPr>
            <a:r>
              <a:rPr lang="en-CA" dirty="0"/>
              <a:t>This is followed by </a:t>
            </a:r>
            <a:r>
              <a:rPr lang="en-US" dirty="0"/>
              <a:t>calibration of the catadioptric camera with the light </a:t>
            </a:r>
            <a:r>
              <a:rPr lang="en-CA" dirty="0"/>
              <a:t>projection system and setting a relationship between the camera positions through an epi-polar geometry for panorama based cameras.</a:t>
            </a:r>
            <a:endParaRPr lang="en-US" dirty="0"/>
          </a:p>
          <a:p>
            <a:pPr marL="742950" lvl="1" indent="-285750">
              <a:buFont typeface="Arial" panose="020B0604020202020204" pitchFamily="34" charset="0"/>
              <a:buChar char="•"/>
            </a:pPr>
            <a:endParaRPr lang="en-US" sz="1700" dirty="0"/>
          </a:p>
        </p:txBody>
      </p:sp>
    </p:spTree>
    <p:extLst>
      <p:ext uri="{BB962C8B-B14F-4D97-AF65-F5344CB8AC3E}">
        <p14:creationId xmlns:p14="http://schemas.microsoft.com/office/powerpoint/2010/main" val="3702431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276965" y="-216024"/>
            <a:ext cx="11246250" cy="1456267"/>
          </a:xfrm>
        </p:spPr>
        <p:txBody>
          <a:bodyPr>
            <a:normAutofit/>
          </a:bodyPr>
          <a:lstStyle/>
          <a:p>
            <a:r>
              <a:rPr lang="en-US" dirty="0"/>
              <a:t>Results</a:t>
            </a:r>
          </a:p>
        </p:txBody>
      </p:sp>
      <p:sp>
        <p:nvSpPr>
          <p:cNvPr id="5" name="Rectangle 4">
            <a:extLst>
              <a:ext uri="{FF2B5EF4-FFF2-40B4-BE49-F238E27FC236}">
                <a16:creationId xmlns:a16="http://schemas.microsoft.com/office/drawing/2014/main" id="{95F5B6F8-C13F-4846-85EC-C4199A2C4F34}"/>
              </a:ext>
            </a:extLst>
          </p:cNvPr>
          <p:cNvSpPr/>
          <p:nvPr/>
        </p:nvSpPr>
        <p:spPr>
          <a:xfrm>
            <a:off x="276965" y="1099744"/>
            <a:ext cx="11379415" cy="1477328"/>
          </a:xfrm>
          <a:prstGeom prst="rect">
            <a:avLst/>
          </a:prstGeom>
        </p:spPr>
        <p:txBody>
          <a:bodyPr wrap="square">
            <a:spAutoFit/>
          </a:bodyPr>
          <a:lstStyle/>
          <a:p>
            <a:pPr marL="285750" indent="-285750">
              <a:buFont typeface="Arial" panose="020B0604020202020204" pitchFamily="34" charset="0"/>
              <a:buChar char="•"/>
            </a:pPr>
            <a:r>
              <a:rPr lang="en-US" dirty="0"/>
              <a:t>Twenty-six images were used to calibrate the catadioptric camera. Each image contains a white plane with the two calibration patterns in different positions and </a:t>
            </a:r>
            <a:r>
              <a:rPr lang="en-CA" dirty="0"/>
              <a:t>orientations.</a:t>
            </a:r>
          </a:p>
          <a:p>
            <a:pPr marL="285750" indent="-285750">
              <a:buFont typeface="Arial" panose="020B0604020202020204" pitchFamily="34" charset="0"/>
              <a:buChar char="•"/>
            </a:pPr>
            <a:r>
              <a:rPr lang="en-US" dirty="0"/>
              <a:t>The PM1 and PM2 mirrors are carefully observed while trying to setup a 3D reconstruction and at times like this, there could be certain small misalignments and to address this, the calibration error is calculated for these PM1 and PM2 cameras.</a:t>
            </a:r>
          </a:p>
        </p:txBody>
      </p:sp>
      <p:sp>
        <p:nvSpPr>
          <p:cNvPr id="6" name="Rectangle 5">
            <a:extLst>
              <a:ext uri="{FF2B5EF4-FFF2-40B4-BE49-F238E27FC236}">
                <a16:creationId xmlns:a16="http://schemas.microsoft.com/office/drawing/2014/main" id="{A023D829-DDD5-407C-945C-C3DE3DC40F82}"/>
              </a:ext>
            </a:extLst>
          </p:cNvPr>
          <p:cNvSpPr/>
          <p:nvPr/>
        </p:nvSpPr>
        <p:spPr>
          <a:xfrm>
            <a:off x="406292" y="5354020"/>
            <a:ext cx="11379415" cy="907941"/>
          </a:xfrm>
          <a:prstGeom prst="rect">
            <a:avLst/>
          </a:prstGeom>
        </p:spPr>
        <p:txBody>
          <a:bodyPr wrap="square">
            <a:spAutoFit/>
          </a:bodyPr>
          <a:lstStyle/>
          <a:p>
            <a:r>
              <a:rPr lang="en-CA" dirty="0"/>
              <a:t>Post this, Reconstruction of the object was tried and tested using two perpendicular planes measured</a:t>
            </a:r>
          </a:p>
          <a:p>
            <a:r>
              <a:rPr lang="en-US" dirty="0"/>
              <a:t>using the Mitutoyo BJ1015 Coordinate-measuring machine </a:t>
            </a:r>
            <a:r>
              <a:rPr lang="en-CA" dirty="0"/>
              <a:t>and </a:t>
            </a:r>
            <a:r>
              <a:rPr lang="en-CA" dirty="0" err="1"/>
              <a:t>Metrolog</a:t>
            </a:r>
            <a:r>
              <a:rPr lang="en-CA" dirty="0"/>
              <a:t> XG® software</a:t>
            </a:r>
            <a:endParaRPr lang="en-US" sz="1700" dirty="0"/>
          </a:p>
          <a:p>
            <a:pPr marL="742950" lvl="1" indent="-285750">
              <a:buFont typeface="Arial" panose="020B0604020202020204" pitchFamily="34" charset="0"/>
              <a:buChar char="•"/>
            </a:pPr>
            <a:endParaRPr lang="en-US" sz="1700" dirty="0"/>
          </a:p>
        </p:txBody>
      </p:sp>
      <p:pic>
        <p:nvPicPr>
          <p:cNvPr id="7" name="Picture 6">
            <a:extLst>
              <a:ext uri="{FF2B5EF4-FFF2-40B4-BE49-F238E27FC236}">
                <a16:creationId xmlns:a16="http://schemas.microsoft.com/office/drawing/2014/main" id="{E4825AA7-94F4-495C-AC55-0F5EFBF1531F}"/>
              </a:ext>
            </a:extLst>
          </p:cNvPr>
          <p:cNvPicPr>
            <a:picLocks noChangeAspect="1"/>
          </p:cNvPicPr>
          <p:nvPr/>
        </p:nvPicPr>
        <p:blipFill>
          <a:blip r:embed="rId2"/>
          <a:stretch>
            <a:fillRect/>
          </a:stretch>
        </p:blipFill>
        <p:spPr>
          <a:xfrm>
            <a:off x="2507943" y="2556011"/>
            <a:ext cx="5544104" cy="2580562"/>
          </a:xfrm>
          <a:prstGeom prst="rect">
            <a:avLst/>
          </a:prstGeom>
        </p:spPr>
      </p:pic>
    </p:spTree>
    <p:extLst>
      <p:ext uri="{BB962C8B-B14F-4D97-AF65-F5344CB8AC3E}">
        <p14:creationId xmlns:p14="http://schemas.microsoft.com/office/powerpoint/2010/main" val="791767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825909" y="446049"/>
            <a:ext cx="3979205" cy="834062"/>
          </a:xfrm>
        </p:spPr>
        <p:txBody>
          <a:bodyPr vert="horz" lIns="91440" tIns="45720" rIns="91440" bIns="45720" rtlCol="0">
            <a:normAutofit/>
          </a:bodyPr>
          <a:lstStyle/>
          <a:p>
            <a:r>
              <a:rPr lang="en-US" dirty="0"/>
              <a:t>PANORAMA</a:t>
            </a:r>
          </a:p>
        </p:txBody>
      </p:sp>
      <p:sp>
        <p:nvSpPr>
          <p:cNvPr id="3" name="Content Placeholder 2">
            <a:extLst>
              <a:ext uri="{FF2B5EF4-FFF2-40B4-BE49-F238E27FC236}">
                <a16:creationId xmlns:a16="http://schemas.microsoft.com/office/drawing/2014/main" id="{5272A06B-3BFE-4EA0-B280-411E500A311A}"/>
              </a:ext>
            </a:extLst>
          </p:cNvPr>
          <p:cNvSpPr>
            <a:spLocks noGrp="1"/>
          </p:cNvSpPr>
          <p:nvPr>
            <p:ph idx="1"/>
          </p:nvPr>
        </p:nvSpPr>
        <p:spPr>
          <a:xfrm>
            <a:off x="712968" y="1196390"/>
            <a:ext cx="6769500" cy="1365699"/>
          </a:xfrm>
        </p:spPr>
        <p:txBody>
          <a:bodyPr vert="horz" lIns="91440" tIns="45720" rIns="91440" bIns="45720" rtlCol="0">
            <a:normAutofit/>
          </a:bodyPr>
          <a:lstStyle/>
          <a:p>
            <a:pPr>
              <a:buFont typeface="Arial" panose="020B0604020202020204" pitchFamily="34" charset="0"/>
              <a:buChar char="•"/>
            </a:pPr>
            <a:r>
              <a:rPr lang="en-US" sz="2000" dirty="0"/>
              <a:t>Unobstructed and wide view of an extensive area.</a:t>
            </a:r>
          </a:p>
          <a:p>
            <a:pPr>
              <a:buFont typeface="Arial" panose="020B0604020202020204" pitchFamily="34" charset="0"/>
              <a:buChar char="•"/>
            </a:pPr>
            <a:r>
              <a:rPr lang="en-US" sz="2000" dirty="0"/>
              <a:t>Images that have wider field of view.</a:t>
            </a:r>
          </a:p>
          <a:p>
            <a:pPr>
              <a:buFont typeface="Arial" panose="020B0604020202020204" pitchFamily="34" charset="0"/>
              <a:buChar char="•"/>
            </a:pPr>
            <a:r>
              <a:rPr lang="en-US" sz="2000" dirty="0"/>
              <a:t>Not restricted to horizontal axis.</a:t>
            </a:r>
          </a:p>
        </p:txBody>
      </p:sp>
      <p:pic>
        <p:nvPicPr>
          <p:cNvPr id="6" name="Picture 5" descr="An open field&#10;&#10;Description automatically generated">
            <a:extLst>
              <a:ext uri="{FF2B5EF4-FFF2-40B4-BE49-F238E27FC236}">
                <a16:creationId xmlns:a16="http://schemas.microsoft.com/office/drawing/2014/main" id="{D1A81F0B-5402-4157-9D7D-6DDA7F317F4F}"/>
              </a:ext>
            </a:extLst>
          </p:cNvPr>
          <p:cNvPicPr>
            <a:picLocks noChangeAspect="1"/>
          </p:cNvPicPr>
          <p:nvPr/>
        </p:nvPicPr>
        <p:blipFill>
          <a:blip r:embed="rId2"/>
          <a:stretch>
            <a:fillRect/>
          </a:stretch>
        </p:blipFill>
        <p:spPr>
          <a:xfrm>
            <a:off x="932630" y="2882832"/>
            <a:ext cx="10326739" cy="312383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8" name="Picture 7" descr="A view of a beach&#10;&#10;Description automatically generated">
            <a:extLst>
              <a:ext uri="{FF2B5EF4-FFF2-40B4-BE49-F238E27FC236}">
                <a16:creationId xmlns:a16="http://schemas.microsoft.com/office/drawing/2014/main" id="{53FC7C8F-F583-4FA3-85BA-43DF310A9302}"/>
              </a:ext>
            </a:extLst>
          </p:cNvPr>
          <p:cNvPicPr>
            <a:picLocks noChangeAspect="1"/>
          </p:cNvPicPr>
          <p:nvPr/>
        </p:nvPicPr>
        <p:blipFill>
          <a:blip r:embed="rId3"/>
          <a:stretch>
            <a:fillRect/>
          </a:stretch>
        </p:blipFill>
        <p:spPr>
          <a:xfrm rot="21060141">
            <a:off x="273918" y="3463647"/>
            <a:ext cx="11714434" cy="2352829"/>
          </a:xfrm>
          <a:prstGeom prst="rect">
            <a:avLst/>
          </a:prstGeom>
        </p:spPr>
      </p:pic>
      <p:pic>
        <p:nvPicPr>
          <p:cNvPr id="10" name="Picture 9" descr="A river with a city in the background&#10;&#10;Description automatically generated">
            <a:extLst>
              <a:ext uri="{FF2B5EF4-FFF2-40B4-BE49-F238E27FC236}">
                <a16:creationId xmlns:a16="http://schemas.microsoft.com/office/drawing/2014/main" id="{32E133A6-608B-4CCC-803E-1EB627B67048}"/>
              </a:ext>
            </a:extLst>
          </p:cNvPr>
          <p:cNvPicPr>
            <a:picLocks noChangeAspect="1"/>
          </p:cNvPicPr>
          <p:nvPr/>
        </p:nvPicPr>
        <p:blipFill>
          <a:blip r:embed="rId4"/>
          <a:stretch>
            <a:fillRect/>
          </a:stretch>
        </p:blipFill>
        <p:spPr>
          <a:xfrm rot="248341">
            <a:off x="388258" y="3538828"/>
            <a:ext cx="11485756" cy="2647032"/>
          </a:xfrm>
          <a:prstGeom prst="rect">
            <a:avLst/>
          </a:prstGeom>
        </p:spPr>
      </p:pic>
      <p:pic>
        <p:nvPicPr>
          <p:cNvPr id="14" name="Picture 13" descr="A group of people standing in front of a building&#10;&#10;Description automatically generated">
            <a:extLst>
              <a:ext uri="{FF2B5EF4-FFF2-40B4-BE49-F238E27FC236}">
                <a16:creationId xmlns:a16="http://schemas.microsoft.com/office/drawing/2014/main" id="{187F818B-1615-46C2-867A-9FEF2531F722}"/>
              </a:ext>
            </a:extLst>
          </p:cNvPr>
          <p:cNvPicPr>
            <a:picLocks noChangeAspect="1"/>
          </p:cNvPicPr>
          <p:nvPr/>
        </p:nvPicPr>
        <p:blipFill>
          <a:blip r:embed="rId5"/>
          <a:stretch>
            <a:fillRect/>
          </a:stretch>
        </p:blipFill>
        <p:spPr>
          <a:xfrm>
            <a:off x="1129812" y="3542249"/>
            <a:ext cx="9932374" cy="2464420"/>
          </a:xfrm>
          <a:prstGeom prst="rect">
            <a:avLst/>
          </a:prstGeom>
        </p:spPr>
      </p:pic>
    </p:spTree>
    <p:extLst>
      <p:ext uri="{BB962C8B-B14F-4D97-AF65-F5344CB8AC3E}">
        <p14:creationId xmlns:p14="http://schemas.microsoft.com/office/powerpoint/2010/main" val="17660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772357" y="79899"/>
            <a:ext cx="10946768" cy="1348993"/>
          </a:xfrm>
        </p:spPr>
        <p:txBody>
          <a:bodyPr>
            <a:normAutofit/>
          </a:bodyPr>
          <a:lstStyle/>
          <a:p>
            <a:r>
              <a:rPr lang="en-US" dirty="0"/>
              <a:t>Results (contd.)</a:t>
            </a:r>
          </a:p>
        </p:txBody>
      </p:sp>
      <p:sp>
        <p:nvSpPr>
          <p:cNvPr id="5" name="Rectangle 4">
            <a:extLst>
              <a:ext uri="{FF2B5EF4-FFF2-40B4-BE49-F238E27FC236}">
                <a16:creationId xmlns:a16="http://schemas.microsoft.com/office/drawing/2014/main" id="{95F5B6F8-C13F-4846-85EC-C4199A2C4F34}"/>
              </a:ext>
            </a:extLst>
          </p:cNvPr>
          <p:cNvSpPr/>
          <p:nvPr/>
        </p:nvSpPr>
        <p:spPr>
          <a:xfrm>
            <a:off x="514906" y="1437095"/>
            <a:ext cx="11540184" cy="1477328"/>
          </a:xfrm>
          <a:prstGeom prst="rect">
            <a:avLst/>
          </a:prstGeom>
        </p:spPr>
        <p:txBody>
          <a:bodyPr wrap="square">
            <a:spAutoFit/>
          </a:bodyPr>
          <a:lstStyle/>
          <a:p>
            <a:pPr marL="285750" indent="-285750">
              <a:buFont typeface="Arial" panose="020B0604020202020204" pitchFamily="34" charset="0"/>
              <a:buChar char="•"/>
            </a:pPr>
            <a:r>
              <a:rPr lang="en-US" dirty="0"/>
              <a:t>To perform the reconstruction, the pattern of points is projected onto the perpendicular planes (a), and then the image is acquired this projection using the catadioptric camera (b). </a:t>
            </a:r>
          </a:p>
          <a:p>
            <a:pPr marL="285750" indent="-285750">
              <a:buFont typeface="Arial" panose="020B0604020202020204" pitchFamily="34" charset="0"/>
              <a:buChar char="•"/>
            </a:pPr>
            <a:r>
              <a:rPr lang="en-US" dirty="0"/>
              <a:t>The projected pattern points have random colors. This is performed by the correspondence between the acquired image and the projected image using the </a:t>
            </a:r>
            <a:r>
              <a:rPr lang="en-US" dirty="0" err="1"/>
              <a:t>colour</a:t>
            </a:r>
            <a:r>
              <a:rPr lang="en-US" dirty="0"/>
              <a:t> of the projected points and the epi-polar curves constraints (c).</a:t>
            </a:r>
          </a:p>
          <a:p>
            <a:pPr marL="285750" indent="-285750">
              <a:buFont typeface="Arial" panose="020B0604020202020204" pitchFamily="34" charset="0"/>
              <a:buChar char="•"/>
            </a:pPr>
            <a:r>
              <a:rPr lang="en-CA" dirty="0"/>
              <a:t>Once the </a:t>
            </a:r>
            <a:r>
              <a:rPr lang="en-US" dirty="0"/>
              <a:t>correspondence is found, we build the 3D reconstruction </a:t>
            </a:r>
            <a:r>
              <a:rPr lang="en-CA" dirty="0"/>
              <a:t>of the object.</a:t>
            </a:r>
            <a:endParaRPr lang="en-US" dirty="0"/>
          </a:p>
        </p:txBody>
      </p:sp>
      <p:pic>
        <p:nvPicPr>
          <p:cNvPr id="3" name="Picture 2">
            <a:extLst>
              <a:ext uri="{FF2B5EF4-FFF2-40B4-BE49-F238E27FC236}">
                <a16:creationId xmlns:a16="http://schemas.microsoft.com/office/drawing/2014/main" id="{3BA09891-66AB-4E6D-A431-CCEF24F95D68}"/>
              </a:ext>
            </a:extLst>
          </p:cNvPr>
          <p:cNvPicPr>
            <a:picLocks noChangeAspect="1"/>
          </p:cNvPicPr>
          <p:nvPr/>
        </p:nvPicPr>
        <p:blipFill>
          <a:blip r:embed="rId2"/>
          <a:stretch>
            <a:fillRect/>
          </a:stretch>
        </p:blipFill>
        <p:spPr>
          <a:xfrm>
            <a:off x="506774" y="3429000"/>
            <a:ext cx="2267075" cy="2261586"/>
          </a:xfrm>
          <a:prstGeom prst="rect">
            <a:avLst/>
          </a:prstGeom>
        </p:spPr>
      </p:pic>
      <p:pic>
        <p:nvPicPr>
          <p:cNvPr id="4" name="Picture 3">
            <a:extLst>
              <a:ext uri="{FF2B5EF4-FFF2-40B4-BE49-F238E27FC236}">
                <a16:creationId xmlns:a16="http://schemas.microsoft.com/office/drawing/2014/main" id="{775C2E96-2086-46EB-82CB-97B2A41C6A42}"/>
              </a:ext>
            </a:extLst>
          </p:cNvPr>
          <p:cNvPicPr>
            <a:picLocks noChangeAspect="1"/>
          </p:cNvPicPr>
          <p:nvPr/>
        </p:nvPicPr>
        <p:blipFill>
          <a:blip r:embed="rId3"/>
          <a:stretch>
            <a:fillRect/>
          </a:stretch>
        </p:blipFill>
        <p:spPr>
          <a:xfrm>
            <a:off x="3028662" y="3428999"/>
            <a:ext cx="2342328" cy="2209916"/>
          </a:xfrm>
          <a:prstGeom prst="rect">
            <a:avLst/>
          </a:prstGeom>
        </p:spPr>
      </p:pic>
      <p:pic>
        <p:nvPicPr>
          <p:cNvPr id="8" name="Picture 7">
            <a:extLst>
              <a:ext uri="{FF2B5EF4-FFF2-40B4-BE49-F238E27FC236}">
                <a16:creationId xmlns:a16="http://schemas.microsoft.com/office/drawing/2014/main" id="{85E02C3D-54A8-417B-B98A-5F723A9616EA}"/>
              </a:ext>
            </a:extLst>
          </p:cNvPr>
          <p:cNvPicPr>
            <a:picLocks noChangeAspect="1"/>
          </p:cNvPicPr>
          <p:nvPr/>
        </p:nvPicPr>
        <p:blipFill>
          <a:blip r:embed="rId4"/>
          <a:stretch>
            <a:fillRect/>
          </a:stretch>
        </p:blipFill>
        <p:spPr>
          <a:xfrm>
            <a:off x="5656683" y="3428999"/>
            <a:ext cx="2777103" cy="2221682"/>
          </a:xfrm>
          <a:prstGeom prst="rect">
            <a:avLst/>
          </a:prstGeom>
        </p:spPr>
      </p:pic>
      <p:pic>
        <p:nvPicPr>
          <p:cNvPr id="9" name="Picture 8">
            <a:extLst>
              <a:ext uri="{FF2B5EF4-FFF2-40B4-BE49-F238E27FC236}">
                <a16:creationId xmlns:a16="http://schemas.microsoft.com/office/drawing/2014/main" id="{197AF2A4-E13E-4065-9650-75486A54BAC8}"/>
              </a:ext>
            </a:extLst>
          </p:cNvPr>
          <p:cNvPicPr>
            <a:picLocks noChangeAspect="1"/>
          </p:cNvPicPr>
          <p:nvPr/>
        </p:nvPicPr>
        <p:blipFill>
          <a:blip r:embed="rId5"/>
          <a:stretch>
            <a:fillRect/>
          </a:stretch>
        </p:blipFill>
        <p:spPr>
          <a:xfrm>
            <a:off x="8558745" y="3428998"/>
            <a:ext cx="2866138" cy="2221681"/>
          </a:xfrm>
          <a:prstGeom prst="rect">
            <a:avLst/>
          </a:prstGeom>
        </p:spPr>
      </p:pic>
    </p:spTree>
    <p:extLst>
      <p:ext uri="{BB962C8B-B14F-4D97-AF65-F5344CB8AC3E}">
        <p14:creationId xmlns:p14="http://schemas.microsoft.com/office/powerpoint/2010/main" val="105701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276965" y="-216024"/>
            <a:ext cx="11246250" cy="1456267"/>
          </a:xfrm>
        </p:spPr>
        <p:txBody>
          <a:bodyPr>
            <a:normAutofit/>
          </a:bodyPr>
          <a:lstStyle/>
          <a:p>
            <a:r>
              <a:rPr lang="en-US" dirty="0"/>
              <a:t>Results (contd.)</a:t>
            </a:r>
          </a:p>
        </p:txBody>
      </p:sp>
      <p:pic>
        <p:nvPicPr>
          <p:cNvPr id="6" name="Picture 5">
            <a:extLst>
              <a:ext uri="{FF2B5EF4-FFF2-40B4-BE49-F238E27FC236}">
                <a16:creationId xmlns:a16="http://schemas.microsoft.com/office/drawing/2014/main" id="{1CB3ADEA-E434-442E-8C64-1DBFC95D4EAF}"/>
              </a:ext>
            </a:extLst>
          </p:cNvPr>
          <p:cNvPicPr>
            <a:picLocks noChangeAspect="1"/>
          </p:cNvPicPr>
          <p:nvPr/>
        </p:nvPicPr>
        <p:blipFill>
          <a:blip r:embed="rId2"/>
          <a:stretch>
            <a:fillRect/>
          </a:stretch>
        </p:blipFill>
        <p:spPr>
          <a:xfrm>
            <a:off x="464506" y="1409006"/>
            <a:ext cx="3486150" cy="3667125"/>
          </a:xfrm>
          <a:prstGeom prst="rect">
            <a:avLst/>
          </a:prstGeom>
        </p:spPr>
      </p:pic>
      <p:sp>
        <p:nvSpPr>
          <p:cNvPr id="7" name="Rectangle 6">
            <a:extLst>
              <a:ext uri="{FF2B5EF4-FFF2-40B4-BE49-F238E27FC236}">
                <a16:creationId xmlns:a16="http://schemas.microsoft.com/office/drawing/2014/main" id="{08B4D2C8-BB59-474E-9A4F-C377605B8673}"/>
              </a:ext>
            </a:extLst>
          </p:cNvPr>
          <p:cNvSpPr/>
          <p:nvPr/>
        </p:nvSpPr>
        <p:spPr>
          <a:xfrm>
            <a:off x="464506" y="5244894"/>
            <a:ext cx="3486150" cy="1138773"/>
          </a:xfrm>
          <a:prstGeom prst="rect">
            <a:avLst/>
          </a:prstGeom>
        </p:spPr>
        <p:txBody>
          <a:bodyPr wrap="square">
            <a:spAutoFit/>
          </a:bodyPr>
          <a:lstStyle/>
          <a:p>
            <a:pPr algn="just"/>
            <a:r>
              <a:rPr lang="en-US" sz="1700" dirty="0"/>
              <a:t>Cylindrical object - A section of a</a:t>
            </a:r>
          </a:p>
          <a:p>
            <a:pPr algn="just"/>
            <a:r>
              <a:rPr lang="en-US" sz="1700" dirty="0"/>
              <a:t>plastic tube was used to test the functionality of the system with</a:t>
            </a:r>
          </a:p>
          <a:p>
            <a:pPr algn="just"/>
            <a:r>
              <a:rPr lang="en-CA" sz="1700" dirty="0"/>
              <a:t>curved-shape objects.</a:t>
            </a:r>
          </a:p>
        </p:txBody>
      </p:sp>
      <p:pic>
        <p:nvPicPr>
          <p:cNvPr id="10" name="Picture 9">
            <a:extLst>
              <a:ext uri="{FF2B5EF4-FFF2-40B4-BE49-F238E27FC236}">
                <a16:creationId xmlns:a16="http://schemas.microsoft.com/office/drawing/2014/main" id="{C1A5B441-33EE-4D91-B1E2-AA8748FB68CB}"/>
              </a:ext>
            </a:extLst>
          </p:cNvPr>
          <p:cNvPicPr>
            <a:picLocks noChangeAspect="1"/>
          </p:cNvPicPr>
          <p:nvPr/>
        </p:nvPicPr>
        <p:blipFill>
          <a:blip r:embed="rId3"/>
          <a:stretch>
            <a:fillRect/>
          </a:stretch>
        </p:blipFill>
        <p:spPr>
          <a:xfrm>
            <a:off x="4080769" y="1409006"/>
            <a:ext cx="4033421" cy="3667125"/>
          </a:xfrm>
          <a:prstGeom prst="rect">
            <a:avLst/>
          </a:prstGeom>
        </p:spPr>
      </p:pic>
      <p:sp>
        <p:nvSpPr>
          <p:cNvPr id="11" name="Rectangle 10">
            <a:extLst>
              <a:ext uri="{FF2B5EF4-FFF2-40B4-BE49-F238E27FC236}">
                <a16:creationId xmlns:a16="http://schemas.microsoft.com/office/drawing/2014/main" id="{175D01DD-7754-4C7E-B5BB-5BF042E064B4}"/>
              </a:ext>
            </a:extLst>
          </p:cNvPr>
          <p:cNvSpPr/>
          <p:nvPr/>
        </p:nvSpPr>
        <p:spPr>
          <a:xfrm>
            <a:off x="4352925" y="5244894"/>
            <a:ext cx="3486150" cy="615553"/>
          </a:xfrm>
          <a:prstGeom prst="rect">
            <a:avLst/>
          </a:prstGeom>
        </p:spPr>
        <p:txBody>
          <a:bodyPr wrap="square">
            <a:spAutoFit/>
          </a:bodyPr>
          <a:lstStyle/>
          <a:p>
            <a:pPr algn="just"/>
            <a:r>
              <a:rPr lang="en-CA" sz="1700" dirty="0"/>
              <a:t>Semi-sphere used to test the functionality</a:t>
            </a:r>
          </a:p>
        </p:txBody>
      </p:sp>
      <p:pic>
        <p:nvPicPr>
          <p:cNvPr id="12" name="Picture 11">
            <a:extLst>
              <a:ext uri="{FF2B5EF4-FFF2-40B4-BE49-F238E27FC236}">
                <a16:creationId xmlns:a16="http://schemas.microsoft.com/office/drawing/2014/main" id="{FAFA5D7E-6D93-41AB-A158-43A35E5B510A}"/>
              </a:ext>
            </a:extLst>
          </p:cNvPr>
          <p:cNvPicPr>
            <a:picLocks noChangeAspect="1"/>
          </p:cNvPicPr>
          <p:nvPr/>
        </p:nvPicPr>
        <p:blipFill>
          <a:blip r:embed="rId4"/>
          <a:stretch>
            <a:fillRect/>
          </a:stretch>
        </p:blipFill>
        <p:spPr>
          <a:xfrm>
            <a:off x="8241346" y="1409006"/>
            <a:ext cx="3648075" cy="3752850"/>
          </a:xfrm>
          <a:prstGeom prst="rect">
            <a:avLst/>
          </a:prstGeom>
        </p:spPr>
      </p:pic>
      <p:sp>
        <p:nvSpPr>
          <p:cNvPr id="13" name="Rectangle 12">
            <a:extLst>
              <a:ext uri="{FF2B5EF4-FFF2-40B4-BE49-F238E27FC236}">
                <a16:creationId xmlns:a16="http://schemas.microsoft.com/office/drawing/2014/main" id="{6F4C9DF7-EF46-4D31-B385-9CA8A067A1C9}"/>
              </a:ext>
            </a:extLst>
          </p:cNvPr>
          <p:cNvSpPr/>
          <p:nvPr/>
        </p:nvSpPr>
        <p:spPr>
          <a:xfrm>
            <a:off x="8403271" y="5244894"/>
            <a:ext cx="3486150" cy="353943"/>
          </a:xfrm>
          <a:prstGeom prst="rect">
            <a:avLst/>
          </a:prstGeom>
        </p:spPr>
        <p:txBody>
          <a:bodyPr wrap="square">
            <a:spAutoFit/>
          </a:bodyPr>
          <a:lstStyle/>
          <a:p>
            <a:pPr algn="just"/>
            <a:r>
              <a:rPr lang="en-CA" sz="1700" dirty="0"/>
              <a:t>3D reconstruction of the plastic tube</a:t>
            </a:r>
          </a:p>
        </p:txBody>
      </p:sp>
    </p:spTree>
    <p:extLst>
      <p:ext uri="{BB962C8B-B14F-4D97-AF65-F5344CB8AC3E}">
        <p14:creationId xmlns:p14="http://schemas.microsoft.com/office/powerpoint/2010/main" val="1667681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016155" y="266700"/>
            <a:ext cx="8554473" cy="1456267"/>
          </a:xfrm>
        </p:spPr>
        <p:txBody>
          <a:bodyPr>
            <a:normAutofit/>
          </a:bodyPr>
          <a:lstStyle/>
          <a:p>
            <a:r>
              <a:rPr lang="en-US" b="1" dirty="0"/>
              <a:t>Photorealistic Scene Reconstruction by Voxel Coloring</a:t>
            </a:r>
            <a:endParaRPr lang="en-US" dirty="0"/>
          </a:p>
        </p:txBody>
      </p:sp>
      <p:sp>
        <p:nvSpPr>
          <p:cNvPr id="3" name="Content Placeholder 2">
            <a:extLst>
              <a:ext uri="{FF2B5EF4-FFF2-40B4-BE49-F238E27FC236}">
                <a16:creationId xmlns:a16="http://schemas.microsoft.com/office/drawing/2014/main" id="{4FDD90D6-CF44-4CC6-B13B-68C3C2A06B92}"/>
              </a:ext>
            </a:extLst>
          </p:cNvPr>
          <p:cNvSpPr>
            <a:spLocks noGrp="1"/>
          </p:cNvSpPr>
          <p:nvPr>
            <p:ph idx="1"/>
          </p:nvPr>
        </p:nvSpPr>
        <p:spPr>
          <a:xfrm>
            <a:off x="685802" y="1625600"/>
            <a:ext cx="10490044" cy="4965700"/>
          </a:xfrm>
        </p:spPr>
        <p:txBody>
          <a:bodyPr>
            <a:noAutofit/>
          </a:bodyPr>
          <a:lstStyle/>
          <a:p>
            <a:r>
              <a:rPr lang="en-US" sz="2400" dirty="0"/>
              <a:t>Shape identification to colored voxel identification.</a:t>
            </a:r>
          </a:p>
          <a:p>
            <a:r>
              <a:rPr lang="en-CA" sz="2400" dirty="0"/>
              <a:t>Method</a:t>
            </a:r>
          </a:p>
          <a:p>
            <a:pPr lvl="1"/>
            <a:r>
              <a:rPr lang="en-CA" sz="2400" dirty="0"/>
              <a:t>Voxel division</a:t>
            </a:r>
          </a:p>
          <a:p>
            <a:pPr lvl="1"/>
            <a:r>
              <a:rPr lang="en-US" sz="2400" dirty="0"/>
              <a:t>Assign colors to voxels using color invariance</a:t>
            </a:r>
          </a:p>
          <a:p>
            <a:pPr lvl="1"/>
            <a:r>
              <a:rPr lang="en-US" sz="2400" dirty="0"/>
              <a:t>Align consistent voxels along epi-polar lines</a:t>
            </a:r>
          </a:p>
          <a:p>
            <a:pPr lvl="1"/>
            <a:r>
              <a:rPr lang="en-US" sz="2400" dirty="0"/>
              <a:t>Matching the voxels, followed by neighborhood matching</a:t>
            </a:r>
          </a:p>
        </p:txBody>
      </p:sp>
    </p:spTree>
    <p:extLst>
      <p:ext uri="{BB962C8B-B14F-4D97-AF65-F5344CB8AC3E}">
        <p14:creationId xmlns:p14="http://schemas.microsoft.com/office/powerpoint/2010/main" val="4205093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016155" y="266700"/>
            <a:ext cx="8554473" cy="1456267"/>
          </a:xfrm>
        </p:spPr>
        <p:txBody>
          <a:bodyPr>
            <a:normAutofit/>
          </a:bodyPr>
          <a:lstStyle/>
          <a:p>
            <a:r>
              <a:rPr lang="en-US" b="1" dirty="0"/>
              <a:t>Photorealistic Scene Reconstruction by Voxel Coloring</a:t>
            </a:r>
            <a:endParaRPr lang="en-US" dirty="0"/>
          </a:p>
        </p:txBody>
      </p:sp>
      <p:sp>
        <p:nvSpPr>
          <p:cNvPr id="3" name="Content Placeholder 2">
            <a:extLst>
              <a:ext uri="{FF2B5EF4-FFF2-40B4-BE49-F238E27FC236}">
                <a16:creationId xmlns:a16="http://schemas.microsoft.com/office/drawing/2014/main" id="{4FDD90D6-CF44-4CC6-B13B-68C3C2A06B92}"/>
              </a:ext>
            </a:extLst>
          </p:cNvPr>
          <p:cNvSpPr>
            <a:spLocks noGrp="1"/>
          </p:cNvSpPr>
          <p:nvPr>
            <p:ph idx="1"/>
          </p:nvPr>
        </p:nvSpPr>
        <p:spPr>
          <a:xfrm>
            <a:off x="685802" y="1625600"/>
            <a:ext cx="10490044" cy="4965700"/>
          </a:xfrm>
        </p:spPr>
        <p:txBody>
          <a:bodyPr>
            <a:noAutofit/>
          </a:bodyPr>
          <a:lstStyle/>
          <a:p>
            <a:r>
              <a:rPr lang="en-US" sz="2400" dirty="0"/>
              <a:t>Advantages</a:t>
            </a:r>
          </a:p>
          <a:p>
            <a:pPr lvl="1"/>
            <a:r>
              <a:rPr lang="en-US" sz="2400" dirty="0"/>
              <a:t>The cameras can be apart, with large visibility changes (in color, texture, illumination)</a:t>
            </a:r>
          </a:p>
          <a:p>
            <a:pPr lvl="1"/>
            <a:r>
              <a:rPr lang="en-US" sz="2400" dirty="0"/>
              <a:t>Consistent matching until completely occluded</a:t>
            </a:r>
          </a:p>
          <a:p>
            <a:r>
              <a:rPr lang="en-US" sz="2400" dirty="0"/>
              <a:t>Disadvantages</a:t>
            </a:r>
          </a:p>
          <a:p>
            <a:pPr lvl="1"/>
            <a:r>
              <a:rPr lang="en-US" sz="2400" dirty="0"/>
              <a:t>Precise calibration</a:t>
            </a:r>
          </a:p>
          <a:p>
            <a:pPr lvl="1"/>
            <a:r>
              <a:rPr lang="en-US" sz="2400" dirty="0"/>
              <a:t>Smaller voxel sampling -&gt; more prone to calibration error</a:t>
            </a:r>
          </a:p>
        </p:txBody>
      </p:sp>
    </p:spTree>
    <p:extLst>
      <p:ext uri="{BB962C8B-B14F-4D97-AF65-F5344CB8AC3E}">
        <p14:creationId xmlns:p14="http://schemas.microsoft.com/office/powerpoint/2010/main" val="12877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927255" y="266700"/>
            <a:ext cx="8554473" cy="1456267"/>
          </a:xfrm>
        </p:spPr>
        <p:txBody>
          <a:bodyPr>
            <a:normAutofit/>
          </a:bodyPr>
          <a:lstStyle/>
          <a:p>
            <a:r>
              <a:rPr lang="en-US" b="1" dirty="0"/>
              <a:t>Stereo Reconstruction from </a:t>
            </a:r>
            <a:r>
              <a:rPr lang="en-US" b="1" dirty="0" err="1"/>
              <a:t>Multiperspective</a:t>
            </a:r>
            <a:r>
              <a:rPr lang="en-US" b="1" dirty="0"/>
              <a:t> Panoramas</a:t>
            </a:r>
            <a:endParaRPr lang="en-US" dirty="0"/>
          </a:p>
        </p:txBody>
      </p:sp>
      <p:sp>
        <p:nvSpPr>
          <p:cNvPr id="3" name="Content Placeholder 2">
            <a:extLst>
              <a:ext uri="{FF2B5EF4-FFF2-40B4-BE49-F238E27FC236}">
                <a16:creationId xmlns:a16="http://schemas.microsoft.com/office/drawing/2014/main" id="{6A579AD4-B7E2-428B-ABAF-E67FF7D83C08}"/>
              </a:ext>
            </a:extLst>
          </p:cNvPr>
          <p:cNvSpPr>
            <a:spLocks noGrp="1"/>
          </p:cNvSpPr>
          <p:nvPr>
            <p:ph idx="1"/>
          </p:nvPr>
        </p:nvSpPr>
        <p:spPr>
          <a:xfrm>
            <a:off x="685801" y="1612900"/>
            <a:ext cx="10131425" cy="4978400"/>
          </a:xfrm>
        </p:spPr>
        <p:txBody>
          <a:bodyPr>
            <a:noAutofit/>
          </a:bodyPr>
          <a:lstStyle/>
          <a:p>
            <a:r>
              <a:rPr lang="en-CA" sz="2000" dirty="0"/>
              <a:t>In traditional methods, camera moves in horizontal line, but real word objects move with different perspectives.</a:t>
            </a:r>
          </a:p>
          <a:p>
            <a:r>
              <a:rPr lang="en-CA" sz="2000" dirty="0"/>
              <a:t>Method</a:t>
            </a:r>
          </a:p>
          <a:p>
            <a:pPr lvl="1"/>
            <a:r>
              <a:rPr lang="en-CA" sz="2000" dirty="0"/>
              <a:t>Thus, we make camera move in concentric circles.</a:t>
            </a:r>
          </a:p>
          <a:p>
            <a:pPr lvl="1"/>
            <a:r>
              <a:rPr lang="en-CA" sz="2000" dirty="0"/>
              <a:t>Features are not present in epi-polar lines.</a:t>
            </a:r>
          </a:p>
          <a:p>
            <a:pPr lvl="1"/>
            <a:r>
              <a:rPr lang="en-CA" sz="2000" dirty="0"/>
              <a:t>Selecting matching columns.</a:t>
            </a:r>
          </a:p>
          <a:p>
            <a:pPr lvl="1"/>
            <a:r>
              <a:rPr lang="en-CA" sz="2000" dirty="0"/>
              <a:t>Parallax effect due to depth disparity.</a:t>
            </a:r>
          </a:p>
          <a:p>
            <a:pPr lvl="1"/>
            <a:r>
              <a:rPr lang="en-CA" sz="2000" dirty="0"/>
              <a:t>Depth maps are used and the disparity in depth map is given by the formula above.</a:t>
            </a:r>
          </a:p>
          <a:p>
            <a:pPr lvl="1"/>
            <a:r>
              <a:rPr lang="en-CA" sz="2000" dirty="0"/>
              <a:t>After detection, matching is done by cylinder sweep algorithm.</a:t>
            </a:r>
          </a:p>
          <a:p>
            <a:pPr lvl="2"/>
            <a:r>
              <a:rPr lang="en-CA" sz="2000" dirty="0"/>
              <a:t>In plane sweep, match window along epi-polar lines</a:t>
            </a:r>
          </a:p>
          <a:p>
            <a:pPr lvl="2"/>
            <a:r>
              <a:rPr lang="en-CA" sz="2000" dirty="0"/>
              <a:t>In cylinder sweep, perform horizontal translation and vertical scaling with respect to radii r.</a:t>
            </a:r>
          </a:p>
        </p:txBody>
      </p:sp>
      <p:pic>
        <p:nvPicPr>
          <p:cNvPr id="5" name="Picture 4">
            <a:extLst>
              <a:ext uri="{FF2B5EF4-FFF2-40B4-BE49-F238E27FC236}">
                <a16:creationId xmlns:a16="http://schemas.microsoft.com/office/drawing/2014/main" id="{0E90145E-B104-4661-ADC2-B05845EBE139}"/>
              </a:ext>
            </a:extLst>
          </p:cNvPr>
          <p:cNvPicPr>
            <a:picLocks noChangeAspect="1"/>
          </p:cNvPicPr>
          <p:nvPr/>
        </p:nvPicPr>
        <p:blipFill>
          <a:blip r:embed="rId2"/>
          <a:stretch>
            <a:fillRect/>
          </a:stretch>
        </p:blipFill>
        <p:spPr>
          <a:xfrm>
            <a:off x="7298649" y="3464982"/>
            <a:ext cx="4207550" cy="692151"/>
          </a:xfrm>
          <a:prstGeom prst="rect">
            <a:avLst/>
          </a:prstGeom>
        </p:spPr>
      </p:pic>
    </p:spTree>
    <p:extLst>
      <p:ext uri="{BB962C8B-B14F-4D97-AF65-F5344CB8AC3E}">
        <p14:creationId xmlns:p14="http://schemas.microsoft.com/office/powerpoint/2010/main" val="2557935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927255" y="266700"/>
            <a:ext cx="8554473" cy="1456267"/>
          </a:xfrm>
        </p:spPr>
        <p:txBody>
          <a:bodyPr>
            <a:normAutofit/>
          </a:bodyPr>
          <a:lstStyle/>
          <a:p>
            <a:r>
              <a:rPr lang="en-US" b="1" dirty="0"/>
              <a:t>Stereo Reconstruction from </a:t>
            </a:r>
            <a:r>
              <a:rPr lang="en-US" b="1" dirty="0" err="1"/>
              <a:t>Multiperspective</a:t>
            </a:r>
            <a:r>
              <a:rPr lang="en-US" b="1" dirty="0"/>
              <a:t> Panoramas</a:t>
            </a:r>
            <a:endParaRPr lang="en-US" dirty="0"/>
          </a:p>
        </p:txBody>
      </p:sp>
      <p:sp>
        <p:nvSpPr>
          <p:cNvPr id="3" name="Content Placeholder 2">
            <a:extLst>
              <a:ext uri="{FF2B5EF4-FFF2-40B4-BE49-F238E27FC236}">
                <a16:creationId xmlns:a16="http://schemas.microsoft.com/office/drawing/2014/main" id="{6A579AD4-B7E2-428B-ABAF-E67FF7D83C08}"/>
              </a:ext>
            </a:extLst>
          </p:cNvPr>
          <p:cNvSpPr>
            <a:spLocks noGrp="1"/>
          </p:cNvSpPr>
          <p:nvPr>
            <p:ph idx="1"/>
          </p:nvPr>
        </p:nvSpPr>
        <p:spPr>
          <a:xfrm>
            <a:off x="685801" y="1612900"/>
            <a:ext cx="10131425" cy="4597399"/>
          </a:xfrm>
        </p:spPr>
        <p:txBody>
          <a:bodyPr>
            <a:normAutofit/>
          </a:bodyPr>
          <a:lstStyle/>
          <a:p>
            <a:r>
              <a:rPr lang="en-CA" sz="2000" dirty="0"/>
              <a:t>Advantages</a:t>
            </a:r>
          </a:p>
          <a:p>
            <a:pPr lvl="1"/>
            <a:r>
              <a:rPr lang="en-CA" sz="2000" dirty="0"/>
              <a:t>Effective for multi-</a:t>
            </a:r>
            <a:r>
              <a:rPr lang="en-CA" sz="2000" dirty="0" err="1"/>
              <a:t>prespective</a:t>
            </a:r>
            <a:r>
              <a:rPr lang="en-CA" sz="2000" dirty="0"/>
              <a:t> image stitching.</a:t>
            </a:r>
          </a:p>
          <a:p>
            <a:pPr lvl="1"/>
            <a:r>
              <a:rPr lang="en-CA" sz="2000" dirty="0"/>
              <a:t>Flexibility of cylinder-sweep algorithm.</a:t>
            </a:r>
          </a:p>
          <a:p>
            <a:r>
              <a:rPr lang="en-CA" sz="2000" dirty="0"/>
              <a:t>Disadvantages</a:t>
            </a:r>
          </a:p>
          <a:p>
            <a:pPr lvl="1"/>
            <a:r>
              <a:rPr lang="en-CA" sz="2000" dirty="0"/>
              <a:t>Expensive depth map calculation.</a:t>
            </a:r>
          </a:p>
        </p:txBody>
      </p:sp>
    </p:spTree>
    <p:extLst>
      <p:ext uri="{BB962C8B-B14F-4D97-AF65-F5344CB8AC3E}">
        <p14:creationId xmlns:p14="http://schemas.microsoft.com/office/powerpoint/2010/main" val="471044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155855" y="609600"/>
            <a:ext cx="8554473" cy="1456267"/>
          </a:xfrm>
        </p:spPr>
        <p:txBody>
          <a:bodyPr>
            <a:normAutofit fontScale="90000"/>
          </a:bodyPr>
          <a:lstStyle/>
          <a:p>
            <a:r>
              <a:rPr lang="en-US" b="1" dirty="0"/>
              <a:t>Panoramic 3D Reconstruction Using Rotational Stereo Camera</a:t>
            </a:r>
            <a:br>
              <a:rPr lang="en-US" b="1" dirty="0"/>
            </a:br>
            <a:r>
              <a:rPr lang="en-US" b="1" dirty="0"/>
              <a:t>with Simple Epipolar Constraints</a:t>
            </a:r>
            <a:endParaRPr lang="en-US" dirty="0"/>
          </a:p>
        </p:txBody>
      </p:sp>
      <p:sp>
        <p:nvSpPr>
          <p:cNvPr id="3" name="Content Placeholder 2">
            <a:extLst>
              <a:ext uri="{FF2B5EF4-FFF2-40B4-BE49-F238E27FC236}">
                <a16:creationId xmlns:a16="http://schemas.microsoft.com/office/drawing/2014/main" id="{0A34D7AC-38FC-4725-B0A5-713013220239}"/>
              </a:ext>
            </a:extLst>
          </p:cNvPr>
          <p:cNvSpPr>
            <a:spLocks noGrp="1"/>
          </p:cNvSpPr>
          <p:nvPr>
            <p:ph idx="1"/>
          </p:nvPr>
        </p:nvSpPr>
        <p:spPr/>
        <p:txBody>
          <a:bodyPr>
            <a:normAutofit/>
          </a:bodyPr>
          <a:lstStyle/>
          <a:p>
            <a:r>
              <a:rPr lang="en-US" dirty="0"/>
              <a:t>2 stereo cameras (static and non-rotating) placed on a horizontally circular path.</a:t>
            </a:r>
          </a:p>
          <a:p>
            <a:r>
              <a:rPr lang="en-US" dirty="0"/>
              <a:t>Each camera has 2 slits each.</a:t>
            </a:r>
          </a:p>
          <a:p>
            <a:endParaRPr lang="en-US" dirty="0"/>
          </a:p>
          <a:p>
            <a:endParaRPr lang="en-US" dirty="0"/>
          </a:p>
          <a:p>
            <a:endParaRPr lang="en-US" dirty="0"/>
          </a:p>
          <a:p>
            <a:endParaRPr lang="en-US" dirty="0"/>
          </a:p>
          <a:p>
            <a:pPr lvl="1"/>
            <a:endParaRPr lang="en-US" dirty="0"/>
          </a:p>
          <a:p>
            <a:endParaRPr lang="en-CA" dirty="0"/>
          </a:p>
        </p:txBody>
      </p:sp>
      <p:pic>
        <p:nvPicPr>
          <p:cNvPr id="8" name="Picture 7" descr="A picture containing indoor, table, desk, computer&#10;&#10;Description automatically generated">
            <a:extLst>
              <a:ext uri="{FF2B5EF4-FFF2-40B4-BE49-F238E27FC236}">
                <a16:creationId xmlns:a16="http://schemas.microsoft.com/office/drawing/2014/main" id="{9BF1DFFD-5F92-47BD-9CB0-3920C8D739E6}"/>
              </a:ext>
            </a:extLst>
          </p:cNvPr>
          <p:cNvPicPr>
            <a:picLocks noChangeAspect="1"/>
          </p:cNvPicPr>
          <p:nvPr/>
        </p:nvPicPr>
        <p:blipFill>
          <a:blip r:embed="rId2"/>
          <a:stretch>
            <a:fillRect/>
          </a:stretch>
        </p:blipFill>
        <p:spPr>
          <a:xfrm>
            <a:off x="3919537" y="3095625"/>
            <a:ext cx="4352925" cy="3152775"/>
          </a:xfrm>
          <a:prstGeom prst="rect">
            <a:avLst/>
          </a:prstGeom>
        </p:spPr>
      </p:pic>
    </p:spTree>
    <p:extLst>
      <p:ext uri="{BB962C8B-B14F-4D97-AF65-F5344CB8AC3E}">
        <p14:creationId xmlns:p14="http://schemas.microsoft.com/office/powerpoint/2010/main" val="1224340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155855" y="609600"/>
            <a:ext cx="8554473" cy="1456267"/>
          </a:xfrm>
        </p:spPr>
        <p:txBody>
          <a:bodyPr>
            <a:normAutofit fontScale="90000"/>
          </a:bodyPr>
          <a:lstStyle/>
          <a:p>
            <a:r>
              <a:rPr lang="en-US" b="1" dirty="0"/>
              <a:t>Panoramic 3D Reconstruction Using Rotational Stereo Camera</a:t>
            </a:r>
            <a:br>
              <a:rPr lang="en-US" b="1" dirty="0"/>
            </a:br>
            <a:r>
              <a:rPr lang="en-US" b="1" dirty="0"/>
              <a:t>with Simple Epipolar Constraints</a:t>
            </a:r>
            <a:endParaRPr lang="en-US" dirty="0"/>
          </a:p>
        </p:txBody>
      </p:sp>
      <p:sp>
        <p:nvSpPr>
          <p:cNvPr id="3" name="Content Placeholder 2">
            <a:extLst>
              <a:ext uri="{FF2B5EF4-FFF2-40B4-BE49-F238E27FC236}">
                <a16:creationId xmlns:a16="http://schemas.microsoft.com/office/drawing/2014/main" id="{0A34D7AC-38FC-4725-B0A5-713013220239}"/>
              </a:ext>
            </a:extLst>
          </p:cNvPr>
          <p:cNvSpPr>
            <a:spLocks noGrp="1"/>
          </p:cNvSpPr>
          <p:nvPr>
            <p:ph idx="1"/>
          </p:nvPr>
        </p:nvSpPr>
        <p:spPr>
          <a:xfrm>
            <a:off x="685801" y="2142067"/>
            <a:ext cx="10131425" cy="4195233"/>
          </a:xfrm>
        </p:spPr>
        <p:txBody>
          <a:bodyPr>
            <a:noAutofit/>
          </a:bodyPr>
          <a:lstStyle/>
          <a:p>
            <a:r>
              <a:rPr lang="en-US" sz="2000" dirty="0"/>
              <a:t>Camera is calibrated with varying horizontal disparity but same vertical angle</a:t>
            </a:r>
          </a:p>
          <a:p>
            <a:r>
              <a:rPr lang="en-US" sz="2000" dirty="0"/>
              <a:t>Method</a:t>
            </a:r>
          </a:p>
          <a:p>
            <a:pPr lvl="1"/>
            <a:r>
              <a:rPr lang="en-US" sz="2000" dirty="0"/>
              <a:t>Concept : Accuracy depends on the horizontal FOV.</a:t>
            </a:r>
          </a:p>
          <a:p>
            <a:r>
              <a:rPr lang="en-US" sz="2000" dirty="0"/>
              <a:t>Epipolar constraints:</a:t>
            </a:r>
          </a:p>
          <a:p>
            <a:pPr lvl="1"/>
            <a:r>
              <a:rPr lang="en-US" sz="2000" dirty="0"/>
              <a:t>Restraint to horizontal line (row) for </a:t>
            </a:r>
            <a:r>
              <a:rPr lang="en-US" sz="2000" dirty="0" err="1"/>
              <a:t>Rl</a:t>
            </a:r>
            <a:r>
              <a:rPr lang="en-US" sz="2000" dirty="0"/>
              <a:t> and </a:t>
            </a:r>
            <a:r>
              <a:rPr lang="en-US" sz="2000" dirty="0" err="1"/>
              <a:t>Lr</a:t>
            </a:r>
            <a:endParaRPr lang="en-US" sz="2000" dirty="0"/>
          </a:p>
          <a:p>
            <a:pPr lvl="1"/>
            <a:r>
              <a:rPr lang="en-US" sz="2000" dirty="0"/>
              <a:t>Restraint to vertical line (column) for </a:t>
            </a:r>
            <a:r>
              <a:rPr lang="en-US" sz="2000" dirty="0" err="1"/>
              <a:t>Rl</a:t>
            </a:r>
            <a:r>
              <a:rPr lang="en-US" sz="2000" dirty="0"/>
              <a:t> and Rr</a:t>
            </a:r>
          </a:p>
          <a:p>
            <a:pPr lvl="1"/>
            <a:r>
              <a:rPr lang="en-US" sz="2000" dirty="0"/>
              <a:t>both vertical and </a:t>
            </a:r>
            <a:r>
              <a:rPr lang="en-US" sz="2000" dirty="0" err="1"/>
              <a:t>horionzal</a:t>
            </a:r>
            <a:r>
              <a:rPr lang="en-US" sz="2000" dirty="0"/>
              <a:t> axis for </a:t>
            </a:r>
            <a:r>
              <a:rPr lang="en-US" sz="2000" dirty="0" err="1"/>
              <a:t>Rl</a:t>
            </a:r>
            <a:r>
              <a:rPr lang="en-US" sz="2000" dirty="0"/>
              <a:t> and </a:t>
            </a:r>
            <a:r>
              <a:rPr lang="en-US" sz="2000" dirty="0" err="1"/>
              <a:t>Ll</a:t>
            </a:r>
            <a:endParaRPr lang="en-US" sz="2000" dirty="0"/>
          </a:p>
          <a:p>
            <a:r>
              <a:rPr lang="en-US" sz="2000" dirty="0"/>
              <a:t>Sum of Squared Differences (SSD) from constraints</a:t>
            </a:r>
          </a:p>
          <a:p>
            <a:r>
              <a:rPr lang="en-US" sz="2000" dirty="0"/>
              <a:t>Depth map for SSD minimization</a:t>
            </a:r>
          </a:p>
          <a:p>
            <a:r>
              <a:rPr lang="en-US" sz="2000" dirty="0"/>
              <a:t>Averaging noise and ambiguity reduction</a:t>
            </a:r>
          </a:p>
        </p:txBody>
      </p:sp>
      <p:pic>
        <p:nvPicPr>
          <p:cNvPr id="5" name="Picture 4" descr="A close up of a map&#10;&#10;Description automatically generated">
            <a:extLst>
              <a:ext uri="{FF2B5EF4-FFF2-40B4-BE49-F238E27FC236}">
                <a16:creationId xmlns:a16="http://schemas.microsoft.com/office/drawing/2014/main" id="{39A68D8F-C02D-4D33-962B-701C1D20F5AC}"/>
              </a:ext>
            </a:extLst>
          </p:cNvPr>
          <p:cNvPicPr>
            <a:picLocks noChangeAspect="1"/>
          </p:cNvPicPr>
          <p:nvPr/>
        </p:nvPicPr>
        <p:blipFill>
          <a:blip r:embed="rId2"/>
          <a:stretch>
            <a:fillRect/>
          </a:stretch>
        </p:blipFill>
        <p:spPr>
          <a:xfrm>
            <a:off x="7112000" y="2782204"/>
            <a:ext cx="4627879" cy="3212195"/>
          </a:xfrm>
          <a:prstGeom prst="rect">
            <a:avLst/>
          </a:prstGeom>
        </p:spPr>
      </p:pic>
    </p:spTree>
    <p:extLst>
      <p:ext uri="{BB962C8B-B14F-4D97-AF65-F5344CB8AC3E}">
        <p14:creationId xmlns:p14="http://schemas.microsoft.com/office/powerpoint/2010/main" val="3432620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155855" y="609600"/>
            <a:ext cx="8554473" cy="1456267"/>
          </a:xfrm>
        </p:spPr>
        <p:txBody>
          <a:bodyPr>
            <a:normAutofit fontScale="90000"/>
          </a:bodyPr>
          <a:lstStyle/>
          <a:p>
            <a:r>
              <a:rPr lang="en-US" b="1" dirty="0"/>
              <a:t>Panoramic 3D Reconstruction Using Rotational Stereo Camera</a:t>
            </a:r>
            <a:br>
              <a:rPr lang="en-US" b="1" dirty="0"/>
            </a:br>
            <a:r>
              <a:rPr lang="en-US" b="1" dirty="0"/>
              <a:t>with Simple Epipolar Constraints</a:t>
            </a:r>
            <a:endParaRPr lang="en-US" dirty="0"/>
          </a:p>
        </p:txBody>
      </p:sp>
      <p:sp>
        <p:nvSpPr>
          <p:cNvPr id="3" name="Content Placeholder 2">
            <a:extLst>
              <a:ext uri="{FF2B5EF4-FFF2-40B4-BE49-F238E27FC236}">
                <a16:creationId xmlns:a16="http://schemas.microsoft.com/office/drawing/2014/main" id="{0A34D7AC-38FC-4725-B0A5-713013220239}"/>
              </a:ext>
            </a:extLst>
          </p:cNvPr>
          <p:cNvSpPr>
            <a:spLocks noGrp="1"/>
          </p:cNvSpPr>
          <p:nvPr>
            <p:ph idx="1"/>
          </p:nvPr>
        </p:nvSpPr>
        <p:spPr/>
        <p:txBody>
          <a:bodyPr>
            <a:normAutofit/>
          </a:bodyPr>
          <a:lstStyle/>
          <a:p>
            <a:r>
              <a:rPr lang="en-US" sz="2400" dirty="0"/>
              <a:t>Advantages</a:t>
            </a:r>
          </a:p>
          <a:p>
            <a:pPr lvl="1"/>
            <a:r>
              <a:rPr lang="en-US" sz="2200" dirty="0"/>
              <a:t>Reference points from 4 images, leads to higher accuracy of the calculated depth map.</a:t>
            </a:r>
          </a:p>
          <a:p>
            <a:r>
              <a:rPr lang="en-US" sz="2400" dirty="0"/>
              <a:t>Disadvantages</a:t>
            </a:r>
          </a:p>
          <a:p>
            <a:pPr lvl="1"/>
            <a:r>
              <a:rPr lang="en-US" sz="2400" dirty="0"/>
              <a:t>Tripled computational cost</a:t>
            </a:r>
          </a:p>
        </p:txBody>
      </p:sp>
    </p:spTree>
    <p:extLst>
      <p:ext uri="{BB962C8B-B14F-4D97-AF65-F5344CB8AC3E}">
        <p14:creationId xmlns:p14="http://schemas.microsoft.com/office/powerpoint/2010/main" val="3155928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12119" y="241300"/>
            <a:ext cx="8061982" cy="1456267"/>
          </a:xfrm>
        </p:spPr>
        <p:txBody>
          <a:bodyPr>
            <a:normAutofit/>
          </a:bodyPr>
          <a:lstStyle/>
          <a:p>
            <a:r>
              <a:rPr lang="en-US" b="1" dirty="0"/>
              <a:t>Parallax-tolerant Image Stitching</a:t>
            </a:r>
            <a:endParaRPr lang="en-US" dirty="0"/>
          </a:p>
        </p:txBody>
      </p:sp>
      <p:sp>
        <p:nvSpPr>
          <p:cNvPr id="3" name="Content Placeholder 2">
            <a:extLst>
              <a:ext uri="{FF2B5EF4-FFF2-40B4-BE49-F238E27FC236}">
                <a16:creationId xmlns:a16="http://schemas.microsoft.com/office/drawing/2014/main" id="{040B24A9-4F3F-4A34-BC57-D69D22533351}"/>
              </a:ext>
            </a:extLst>
          </p:cNvPr>
          <p:cNvSpPr>
            <a:spLocks noGrp="1"/>
          </p:cNvSpPr>
          <p:nvPr>
            <p:ph idx="1"/>
          </p:nvPr>
        </p:nvSpPr>
        <p:spPr>
          <a:xfrm>
            <a:off x="685801" y="1498600"/>
            <a:ext cx="6095999" cy="4584699"/>
          </a:xfrm>
        </p:spPr>
        <p:txBody>
          <a:bodyPr>
            <a:normAutofit/>
          </a:bodyPr>
          <a:lstStyle/>
          <a:p>
            <a:r>
              <a:rPr lang="en-CA" sz="2000" dirty="0"/>
              <a:t>Parallax :</a:t>
            </a:r>
          </a:p>
          <a:p>
            <a:pPr lvl="1"/>
            <a:r>
              <a:rPr lang="en-US" sz="2000" dirty="0"/>
              <a:t>Difference between the image (position of objects) as seen by a 2 viewpoints.</a:t>
            </a:r>
          </a:p>
          <a:p>
            <a:pPr lvl="1"/>
            <a:r>
              <a:rPr lang="en-US" sz="2000" dirty="0"/>
              <a:t>For </a:t>
            </a:r>
            <a:r>
              <a:rPr lang="en-US" sz="2000" dirty="0" err="1"/>
              <a:t>homography</a:t>
            </a:r>
            <a:r>
              <a:rPr lang="en-US" sz="2000" dirty="0"/>
              <a:t>, (images from same viewpoint), there is roughly no parallax, and the scene is epi-polar aligned.</a:t>
            </a:r>
          </a:p>
          <a:p>
            <a:pPr lvl="1"/>
            <a:r>
              <a:rPr lang="en-US" sz="2000" dirty="0"/>
              <a:t>Parallax is unavoidable for multi-</a:t>
            </a:r>
            <a:r>
              <a:rPr lang="en-US" sz="2000" dirty="0" err="1"/>
              <a:t>prespective</a:t>
            </a:r>
            <a:r>
              <a:rPr lang="en-US" sz="2000" dirty="0"/>
              <a:t> images.</a:t>
            </a:r>
          </a:p>
          <a:p>
            <a:r>
              <a:rPr lang="en-US" sz="2000" dirty="0"/>
              <a:t>Method</a:t>
            </a:r>
          </a:p>
          <a:p>
            <a:pPr lvl="1"/>
            <a:r>
              <a:rPr lang="en-US" sz="2000" dirty="0"/>
              <a:t>Perfect alignment can cause curving effect.</a:t>
            </a:r>
          </a:p>
        </p:txBody>
      </p:sp>
      <p:pic>
        <p:nvPicPr>
          <p:cNvPr id="5" name="Picture 4" descr="A picture containing building, sky, outdoor, photo&#10;&#10;Description automatically generated">
            <a:extLst>
              <a:ext uri="{FF2B5EF4-FFF2-40B4-BE49-F238E27FC236}">
                <a16:creationId xmlns:a16="http://schemas.microsoft.com/office/drawing/2014/main" id="{F33ADCAB-ADE9-47A7-ACE0-976312F6DF61}"/>
              </a:ext>
            </a:extLst>
          </p:cNvPr>
          <p:cNvPicPr>
            <a:picLocks noChangeAspect="1"/>
          </p:cNvPicPr>
          <p:nvPr/>
        </p:nvPicPr>
        <p:blipFill>
          <a:blip r:embed="rId2"/>
          <a:stretch>
            <a:fillRect/>
          </a:stretch>
        </p:blipFill>
        <p:spPr>
          <a:xfrm>
            <a:off x="7137400" y="1498600"/>
            <a:ext cx="4949825" cy="4584700"/>
          </a:xfrm>
          <a:prstGeom prst="rect">
            <a:avLst/>
          </a:prstGeom>
        </p:spPr>
      </p:pic>
    </p:spTree>
    <p:extLst>
      <p:ext uri="{BB962C8B-B14F-4D97-AF65-F5344CB8AC3E}">
        <p14:creationId xmlns:p14="http://schemas.microsoft.com/office/powerpoint/2010/main" val="89003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327255" y="102467"/>
            <a:ext cx="4099947" cy="1035579"/>
          </a:xfrm>
        </p:spPr>
        <p:txBody>
          <a:bodyPr>
            <a:normAutofit/>
          </a:bodyPr>
          <a:lstStyle/>
          <a:p>
            <a:r>
              <a:rPr lang="en-US" dirty="0"/>
              <a:t>PANORAMA</a:t>
            </a:r>
            <a:endParaRPr lang="ru-RU" dirty="0"/>
          </a:p>
        </p:txBody>
      </p:sp>
      <p:sp>
        <p:nvSpPr>
          <p:cNvPr id="3" name="Content Placeholder 2">
            <a:extLst>
              <a:ext uri="{FF2B5EF4-FFF2-40B4-BE49-F238E27FC236}">
                <a16:creationId xmlns:a16="http://schemas.microsoft.com/office/drawing/2014/main" id="{5272A06B-3BFE-4EA0-B280-411E500A311A}"/>
              </a:ext>
            </a:extLst>
          </p:cNvPr>
          <p:cNvSpPr>
            <a:spLocks noGrp="1"/>
          </p:cNvSpPr>
          <p:nvPr>
            <p:ph idx="1"/>
          </p:nvPr>
        </p:nvSpPr>
        <p:spPr>
          <a:xfrm>
            <a:off x="334796" y="2762235"/>
            <a:ext cx="11450803" cy="639337"/>
          </a:xfrm>
        </p:spPr>
        <p:txBody>
          <a:bodyPr>
            <a:normAutofit/>
          </a:bodyPr>
          <a:lstStyle/>
          <a:p>
            <a:r>
              <a:rPr lang="en-CA" sz="2000" dirty="0"/>
              <a:t>Robert Barker, early 19</a:t>
            </a:r>
            <a:r>
              <a:rPr lang="en-CA" sz="2000" baseline="30000" dirty="0"/>
              <a:t>th</a:t>
            </a:r>
            <a:r>
              <a:rPr lang="en-CA" sz="2000" dirty="0"/>
              <a:t> century</a:t>
            </a:r>
            <a:r>
              <a:rPr lang="en-CA" sz="2000"/>
              <a:t>, painted </a:t>
            </a:r>
            <a:r>
              <a:rPr lang="en-CA" sz="2000" dirty="0"/>
              <a:t>over a cylinder of 10m*40m specs. "The Panorama“ - 360° view</a:t>
            </a:r>
          </a:p>
        </p:txBody>
      </p:sp>
      <p:pic>
        <p:nvPicPr>
          <p:cNvPr id="6" name="Picture 5" descr="A blurry photo of a desert&#10;&#10;Description automatically generated">
            <a:extLst>
              <a:ext uri="{FF2B5EF4-FFF2-40B4-BE49-F238E27FC236}">
                <a16:creationId xmlns:a16="http://schemas.microsoft.com/office/drawing/2014/main" id="{3A0F51EC-DFDA-42C5-BD37-3C24D709E18D}"/>
              </a:ext>
            </a:extLst>
          </p:cNvPr>
          <p:cNvPicPr>
            <a:picLocks noChangeAspect="1"/>
          </p:cNvPicPr>
          <p:nvPr/>
        </p:nvPicPr>
        <p:blipFill>
          <a:blip r:embed="rId2"/>
          <a:stretch>
            <a:fillRect/>
          </a:stretch>
        </p:blipFill>
        <p:spPr>
          <a:xfrm>
            <a:off x="245327" y="935062"/>
            <a:ext cx="11701346" cy="1827173"/>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8" name="Picture 7" descr="A picture containing water, outdoor, ground, beach&#10;&#10;Description automatically generated">
            <a:extLst>
              <a:ext uri="{FF2B5EF4-FFF2-40B4-BE49-F238E27FC236}">
                <a16:creationId xmlns:a16="http://schemas.microsoft.com/office/drawing/2014/main" id="{475550BA-4AA4-48CB-9ABC-FF63F156584A}"/>
              </a:ext>
            </a:extLst>
          </p:cNvPr>
          <p:cNvPicPr>
            <a:picLocks noChangeAspect="1"/>
          </p:cNvPicPr>
          <p:nvPr/>
        </p:nvPicPr>
        <p:blipFill>
          <a:blip r:embed="rId3"/>
          <a:stretch>
            <a:fillRect/>
          </a:stretch>
        </p:blipFill>
        <p:spPr>
          <a:xfrm>
            <a:off x="290062" y="3401572"/>
            <a:ext cx="11611876" cy="2350322"/>
          </a:xfrm>
          <a:prstGeom prst="rect">
            <a:avLst/>
          </a:prstGeom>
        </p:spPr>
      </p:pic>
      <p:sp>
        <p:nvSpPr>
          <p:cNvPr id="9" name="Content Placeholder 2">
            <a:extLst>
              <a:ext uri="{FF2B5EF4-FFF2-40B4-BE49-F238E27FC236}">
                <a16:creationId xmlns:a16="http://schemas.microsoft.com/office/drawing/2014/main" id="{69AD4B67-4368-4D8E-9CAF-DCC575E602FC}"/>
              </a:ext>
            </a:extLst>
          </p:cNvPr>
          <p:cNvSpPr txBox="1">
            <a:spLocks/>
          </p:cNvSpPr>
          <p:nvPr/>
        </p:nvSpPr>
        <p:spPr>
          <a:xfrm>
            <a:off x="290062" y="5950366"/>
            <a:ext cx="11495537" cy="639337"/>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CA" sz="2000" dirty="0"/>
              <a:t>George Barnard, late 19</a:t>
            </a:r>
            <a:r>
              <a:rPr lang="en-CA" sz="2000" baseline="30000" dirty="0"/>
              <a:t>th</a:t>
            </a:r>
            <a:r>
              <a:rPr lang="en-CA" sz="2000" dirty="0"/>
              <a:t> built panorama from multiple images from static cameras.</a:t>
            </a:r>
          </a:p>
          <a:p>
            <a:r>
              <a:rPr lang="en-CA" sz="2000" dirty="0"/>
              <a:t>Union Army for Civil War to get overviews of terrain and fortifications. </a:t>
            </a:r>
          </a:p>
        </p:txBody>
      </p:sp>
    </p:spTree>
    <p:extLst>
      <p:ext uri="{BB962C8B-B14F-4D97-AF65-F5344CB8AC3E}">
        <p14:creationId xmlns:p14="http://schemas.microsoft.com/office/powerpoint/2010/main" val="780722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12119" y="241300"/>
            <a:ext cx="8061982" cy="1456267"/>
          </a:xfrm>
        </p:spPr>
        <p:txBody>
          <a:bodyPr>
            <a:normAutofit/>
          </a:bodyPr>
          <a:lstStyle/>
          <a:p>
            <a:r>
              <a:rPr lang="en-US" b="1" dirty="0"/>
              <a:t>Parallax-tolerant Image Stitching</a:t>
            </a:r>
            <a:endParaRPr lang="en-US" dirty="0"/>
          </a:p>
        </p:txBody>
      </p:sp>
      <p:sp>
        <p:nvSpPr>
          <p:cNvPr id="3" name="Content Placeholder 2">
            <a:extLst>
              <a:ext uri="{FF2B5EF4-FFF2-40B4-BE49-F238E27FC236}">
                <a16:creationId xmlns:a16="http://schemas.microsoft.com/office/drawing/2014/main" id="{040B24A9-4F3F-4A34-BC57-D69D22533351}"/>
              </a:ext>
            </a:extLst>
          </p:cNvPr>
          <p:cNvSpPr>
            <a:spLocks noGrp="1"/>
          </p:cNvSpPr>
          <p:nvPr>
            <p:ph idx="1"/>
          </p:nvPr>
        </p:nvSpPr>
        <p:spPr>
          <a:xfrm>
            <a:off x="685801" y="1498600"/>
            <a:ext cx="6095999" cy="4584699"/>
          </a:xfrm>
        </p:spPr>
        <p:txBody>
          <a:bodyPr>
            <a:normAutofit/>
          </a:bodyPr>
          <a:lstStyle/>
          <a:p>
            <a:r>
              <a:rPr lang="en-CA" sz="2000" dirty="0"/>
              <a:t>Method</a:t>
            </a:r>
          </a:p>
          <a:p>
            <a:pPr lvl="1"/>
            <a:r>
              <a:rPr lang="en-US" sz="2000" dirty="0"/>
              <a:t>SIFT for feature detection.</a:t>
            </a:r>
          </a:p>
          <a:p>
            <a:pPr lvl="1"/>
            <a:r>
              <a:rPr lang="en-US" sz="2000" dirty="0"/>
              <a:t>Randomly select seed feature.</a:t>
            </a:r>
          </a:p>
          <a:p>
            <a:pPr lvl="1"/>
            <a:r>
              <a:rPr lang="en-US" sz="2000" dirty="0"/>
              <a:t>Incremental grouping of neighboring feature points over threshold.</a:t>
            </a:r>
          </a:p>
          <a:p>
            <a:pPr lvl="1"/>
            <a:r>
              <a:rPr lang="en-US" sz="2000" dirty="0"/>
              <a:t>Value for each feature point based on the iteration process.</a:t>
            </a:r>
          </a:p>
          <a:p>
            <a:pPr lvl="1"/>
            <a:r>
              <a:rPr lang="en-US" sz="2000" dirty="0"/>
              <a:t>Seam cutting for non-aligned parts.</a:t>
            </a:r>
          </a:p>
        </p:txBody>
      </p:sp>
      <p:pic>
        <p:nvPicPr>
          <p:cNvPr id="6" name="Picture 5" descr="A group of people in front of a building&#10;&#10;Description automatically generated">
            <a:extLst>
              <a:ext uri="{FF2B5EF4-FFF2-40B4-BE49-F238E27FC236}">
                <a16:creationId xmlns:a16="http://schemas.microsoft.com/office/drawing/2014/main" id="{B9044ABE-773E-4A56-B783-10F59DE29711}"/>
              </a:ext>
            </a:extLst>
          </p:cNvPr>
          <p:cNvPicPr>
            <a:picLocks noChangeAspect="1"/>
          </p:cNvPicPr>
          <p:nvPr/>
        </p:nvPicPr>
        <p:blipFill>
          <a:blip r:embed="rId2"/>
          <a:stretch>
            <a:fillRect/>
          </a:stretch>
        </p:blipFill>
        <p:spPr>
          <a:xfrm>
            <a:off x="6364287" y="1899179"/>
            <a:ext cx="5679817" cy="2698221"/>
          </a:xfrm>
          <a:prstGeom prst="rect">
            <a:avLst/>
          </a:prstGeom>
        </p:spPr>
      </p:pic>
    </p:spTree>
    <p:extLst>
      <p:ext uri="{BB962C8B-B14F-4D97-AF65-F5344CB8AC3E}">
        <p14:creationId xmlns:p14="http://schemas.microsoft.com/office/powerpoint/2010/main" val="2809492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12119" y="241300"/>
            <a:ext cx="8061982" cy="1456267"/>
          </a:xfrm>
        </p:spPr>
        <p:txBody>
          <a:bodyPr>
            <a:normAutofit/>
          </a:bodyPr>
          <a:lstStyle/>
          <a:p>
            <a:r>
              <a:rPr lang="en-US" b="1" dirty="0"/>
              <a:t>Parallax-tolerant Image Stitching</a:t>
            </a:r>
            <a:endParaRPr lang="en-US" dirty="0"/>
          </a:p>
        </p:txBody>
      </p:sp>
      <p:sp>
        <p:nvSpPr>
          <p:cNvPr id="3" name="Content Placeholder 2">
            <a:extLst>
              <a:ext uri="{FF2B5EF4-FFF2-40B4-BE49-F238E27FC236}">
                <a16:creationId xmlns:a16="http://schemas.microsoft.com/office/drawing/2014/main" id="{040B24A9-4F3F-4A34-BC57-D69D22533351}"/>
              </a:ext>
            </a:extLst>
          </p:cNvPr>
          <p:cNvSpPr>
            <a:spLocks noGrp="1"/>
          </p:cNvSpPr>
          <p:nvPr>
            <p:ph idx="1"/>
          </p:nvPr>
        </p:nvSpPr>
        <p:spPr>
          <a:xfrm>
            <a:off x="685802" y="1498601"/>
            <a:ext cx="4295774" cy="4387850"/>
          </a:xfrm>
        </p:spPr>
        <p:txBody>
          <a:bodyPr>
            <a:normAutofit/>
          </a:bodyPr>
          <a:lstStyle/>
          <a:p>
            <a:r>
              <a:rPr lang="en-US" sz="2000" dirty="0"/>
              <a:t>Advantages</a:t>
            </a:r>
          </a:p>
          <a:p>
            <a:pPr lvl="1"/>
            <a:r>
              <a:rPr lang="en-US" sz="2000" dirty="0"/>
              <a:t>Seem-less distortion.</a:t>
            </a:r>
          </a:p>
          <a:p>
            <a:r>
              <a:rPr lang="en-US" sz="2000" dirty="0"/>
              <a:t>Disadvantages</a:t>
            </a:r>
          </a:p>
          <a:p>
            <a:pPr lvl="1"/>
            <a:r>
              <a:rPr lang="en-US" sz="2000" dirty="0"/>
              <a:t>Cannot work for very large parallax (very less common features)</a:t>
            </a:r>
          </a:p>
        </p:txBody>
      </p:sp>
      <p:pic>
        <p:nvPicPr>
          <p:cNvPr id="4" name="Online Media 3" title="Panoramic video stitched with VideoStitch">
            <a:hlinkClick r:id="" action="ppaction://media"/>
            <a:extLst>
              <a:ext uri="{FF2B5EF4-FFF2-40B4-BE49-F238E27FC236}">
                <a16:creationId xmlns:a16="http://schemas.microsoft.com/office/drawing/2014/main" id="{9D860700-FAF6-400D-A2D7-69065F6189A3}"/>
              </a:ext>
            </a:extLst>
          </p:cNvPr>
          <p:cNvPicPr>
            <a:picLocks noRot="1" noChangeAspect="1"/>
          </p:cNvPicPr>
          <p:nvPr>
            <a:videoFile r:link="rId1"/>
          </p:nvPr>
        </p:nvPicPr>
        <p:blipFill>
          <a:blip r:embed="rId3"/>
          <a:stretch>
            <a:fillRect/>
          </a:stretch>
        </p:blipFill>
        <p:spPr>
          <a:xfrm>
            <a:off x="4981576" y="2069043"/>
            <a:ext cx="6786503" cy="3817408"/>
          </a:xfrm>
          <a:prstGeom prst="rect">
            <a:avLst/>
          </a:prstGeom>
        </p:spPr>
      </p:pic>
    </p:spTree>
    <p:extLst>
      <p:ext uri="{BB962C8B-B14F-4D97-AF65-F5344CB8AC3E}">
        <p14:creationId xmlns:p14="http://schemas.microsoft.com/office/powerpoint/2010/main" val="33396742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0" y="0"/>
            <a:ext cx="5403447" cy="819458"/>
          </a:xfrm>
        </p:spPr>
        <p:txBody>
          <a:bodyPr vert="horz" lIns="91440" tIns="45720" rIns="91440" bIns="45720" rtlCol="0" anchor="ctr">
            <a:normAutofit/>
          </a:bodyPr>
          <a:lstStyle/>
          <a:p>
            <a:pPr algn="ctr"/>
            <a:r>
              <a:rPr lang="en-US" dirty="0"/>
              <a:t>Practical applications</a:t>
            </a:r>
          </a:p>
        </p:txBody>
      </p:sp>
      <p:sp>
        <p:nvSpPr>
          <p:cNvPr id="5" name="Rectangle 4">
            <a:extLst>
              <a:ext uri="{FF2B5EF4-FFF2-40B4-BE49-F238E27FC236}">
                <a16:creationId xmlns:a16="http://schemas.microsoft.com/office/drawing/2014/main" id="{D8D61EC7-A3F6-4AC1-B523-FF2F37CF3586}"/>
              </a:ext>
            </a:extLst>
          </p:cNvPr>
          <p:cNvSpPr/>
          <p:nvPr/>
        </p:nvSpPr>
        <p:spPr>
          <a:xfrm>
            <a:off x="295457" y="2610053"/>
            <a:ext cx="1498295" cy="369332"/>
          </a:xfrm>
          <a:prstGeom prst="rect">
            <a:avLst/>
          </a:prstGeom>
        </p:spPr>
        <p:txBody>
          <a:bodyPr wrap="none">
            <a:spAutoFit/>
          </a:bodyPr>
          <a:lstStyle/>
          <a:p>
            <a:r>
              <a:rPr lang="en-US" dirty="0"/>
              <a:t>Virtual Reality</a:t>
            </a:r>
            <a:endParaRPr lang="en-CA" dirty="0"/>
          </a:p>
        </p:txBody>
      </p:sp>
      <p:sp>
        <p:nvSpPr>
          <p:cNvPr id="6" name="Rectangle 5">
            <a:extLst>
              <a:ext uri="{FF2B5EF4-FFF2-40B4-BE49-F238E27FC236}">
                <a16:creationId xmlns:a16="http://schemas.microsoft.com/office/drawing/2014/main" id="{DB392F30-C4E6-44DB-BD02-B219A0F6E2B3}"/>
              </a:ext>
            </a:extLst>
          </p:cNvPr>
          <p:cNvSpPr/>
          <p:nvPr/>
        </p:nvSpPr>
        <p:spPr>
          <a:xfrm>
            <a:off x="295457" y="848810"/>
            <a:ext cx="1382045" cy="369332"/>
          </a:xfrm>
          <a:prstGeom prst="rect">
            <a:avLst/>
          </a:prstGeom>
        </p:spPr>
        <p:txBody>
          <a:bodyPr wrap="none">
            <a:spAutoFit/>
          </a:bodyPr>
          <a:lstStyle/>
          <a:p>
            <a:r>
              <a:rPr lang="en-US" dirty="0"/>
              <a:t>Photography</a:t>
            </a:r>
            <a:endParaRPr lang="en-CA" dirty="0"/>
          </a:p>
        </p:txBody>
      </p:sp>
      <p:sp>
        <p:nvSpPr>
          <p:cNvPr id="7" name="Rectangle 6">
            <a:extLst>
              <a:ext uri="{FF2B5EF4-FFF2-40B4-BE49-F238E27FC236}">
                <a16:creationId xmlns:a16="http://schemas.microsoft.com/office/drawing/2014/main" id="{F1E4AB54-E89F-475C-9B48-D0D4D630DFDC}"/>
              </a:ext>
            </a:extLst>
          </p:cNvPr>
          <p:cNvSpPr/>
          <p:nvPr/>
        </p:nvSpPr>
        <p:spPr>
          <a:xfrm>
            <a:off x="295457" y="4833441"/>
            <a:ext cx="2214068" cy="369332"/>
          </a:xfrm>
          <a:prstGeom prst="rect">
            <a:avLst/>
          </a:prstGeom>
        </p:spPr>
        <p:txBody>
          <a:bodyPr wrap="none">
            <a:spAutoFit/>
          </a:bodyPr>
          <a:lstStyle/>
          <a:p>
            <a:r>
              <a:rPr lang="en-US" dirty="0"/>
              <a:t>Cinema/Motion Films</a:t>
            </a:r>
            <a:endParaRPr lang="en-CA" dirty="0"/>
          </a:p>
        </p:txBody>
      </p:sp>
      <p:pic>
        <p:nvPicPr>
          <p:cNvPr id="11" name="Picture 10" descr="A picture containing object, indoor, microscope&#10;&#10;Description automatically generated">
            <a:extLst>
              <a:ext uri="{FF2B5EF4-FFF2-40B4-BE49-F238E27FC236}">
                <a16:creationId xmlns:a16="http://schemas.microsoft.com/office/drawing/2014/main" id="{847C3D83-61C0-47D5-BDBD-C143349D1E27}"/>
              </a:ext>
            </a:extLst>
          </p:cNvPr>
          <p:cNvPicPr>
            <a:picLocks noChangeAspect="1"/>
          </p:cNvPicPr>
          <p:nvPr/>
        </p:nvPicPr>
        <p:blipFill>
          <a:blip r:embed="rId3"/>
          <a:stretch>
            <a:fillRect/>
          </a:stretch>
        </p:blipFill>
        <p:spPr>
          <a:xfrm>
            <a:off x="411119" y="5312792"/>
            <a:ext cx="1843809" cy="1227515"/>
          </a:xfrm>
          <a:prstGeom prst="rect">
            <a:avLst/>
          </a:prstGeom>
        </p:spPr>
      </p:pic>
      <p:pic>
        <p:nvPicPr>
          <p:cNvPr id="13" name="Picture 12" descr="A view of a city&#10;&#10;Description automatically generated">
            <a:extLst>
              <a:ext uri="{FF2B5EF4-FFF2-40B4-BE49-F238E27FC236}">
                <a16:creationId xmlns:a16="http://schemas.microsoft.com/office/drawing/2014/main" id="{66A8E4A0-C8A6-46FC-8AF6-05A3EEA0F133}"/>
              </a:ext>
            </a:extLst>
          </p:cNvPr>
          <p:cNvPicPr>
            <a:picLocks noChangeAspect="1"/>
          </p:cNvPicPr>
          <p:nvPr/>
        </p:nvPicPr>
        <p:blipFill>
          <a:blip r:embed="rId4"/>
          <a:stretch>
            <a:fillRect/>
          </a:stretch>
        </p:blipFill>
        <p:spPr>
          <a:xfrm>
            <a:off x="337283" y="1328161"/>
            <a:ext cx="2367420" cy="1171873"/>
          </a:xfrm>
          <a:prstGeom prst="rect">
            <a:avLst/>
          </a:prstGeom>
        </p:spPr>
      </p:pic>
      <p:pic>
        <p:nvPicPr>
          <p:cNvPr id="17" name="Picture 16" descr="A picture containing electronics&#10;&#10;Description automatically generated">
            <a:extLst>
              <a:ext uri="{FF2B5EF4-FFF2-40B4-BE49-F238E27FC236}">
                <a16:creationId xmlns:a16="http://schemas.microsoft.com/office/drawing/2014/main" id="{555F0DED-EDFF-4FDE-B442-9C2C1814C64A}"/>
              </a:ext>
            </a:extLst>
          </p:cNvPr>
          <p:cNvPicPr>
            <a:picLocks noChangeAspect="1"/>
          </p:cNvPicPr>
          <p:nvPr/>
        </p:nvPicPr>
        <p:blipFill>
          <a:blip r:embed="rId5"/>
          <a:stretch>
            <a:fillRect/>
          </a:stretch>
        </p:blipFill>
        <p:spPr>
          <a:xfrm>
            <a:off x="411119" y="3137493"/>
            <a:ext cx="1382045" cy="1417482"/>
          </a:xfrm>
          <a:prstGeom prst="rect">
            <a:avLst/>
          </a:prstGeom>
        </p:spPr>
      </p:pic>
      <p:pic>
        <p:nvPicPr>
          <p:cNvPr id="19" name="Picture 18" descr="A large green field&#10;&#10;Description automatically generated">
            <a:extLst>
              <a:ext uri="{FF2B5EF4-FFF2-40B4-BE49-F238E27FC236}">
                <a16:creationId xmlns:a16="http://schemas.microsoft.com/office/drawing/2014/main" id="{77942929-DD11-4622-8E1D-0F6609D631A3}"/>
              </a:ext>
            </a:extLst>
          </p:cNvPr>
          <p:cNvPicPr>
            <a:picLocks noChangeAspect="1"/>
          </p:cNvPicPr>
          <p:nvPr/>
        </p:nvPicPr>
        <p:blipFill>
          <a:blip r:embed="rId6"/>
          <a:stretch>
            <a:fillRect/>
          </a:stretch>
        </p:blipFill>
        <p:spPr>
          <a:xfrm>
            <a:off x="2818291" y="1328161"/>
            <a:ext cx="5169384" cy="1171873"/>
          </a:xfrm>
          <a:prstGeom prst="rect">
            <a:avLst/>
          </a:prstGeom>
        </p:spPr>
      </p:pic>
      <p:pic>
        <p:nvPicPr>
          <p:cNvPr id="21" name="Picture 20">
            <a:extLst>
              <a:ext uri="{FF2B5EF4-FFF2-40B4-BE49-F238E27FC236}">
                <a16:creationId xmlns:a16="http://schemas.microsoft.com/office/drawing/2014/main" id="{E753BABA-E8E7-411F-9AAD-137BDB0B70CC}"/>
              </a:ext>
            </a:extLst>
          </p:cNvPr>
          <p:cNvPicPr>
            <a:picLocks noChangeAspect="1"/>
          </p:cNvPicPr>
          <p:nvPr/>
        </p:nvPicPr>
        <p:blipFill>
          <a:blip r:embed="rId7"/>
          <a:stretch>
            <a:fillRect/>
          </a:stretch>
        </p:blipFill>
        <p:spPr>
          <a:xfrm>
            <a:off x="1998123" y="3137494"/>
            <a:ext cx="2834964" cy="1417482"/>
          </a:xfrm>
          <a:prstGeom prst="rect">
            <a:avLst/>
          </a:prstGeom>
        </p:spPr>
      </p:pic>
      <p:sp>
        <p:nvSpPr>
          <p:cNvPr id="22" name="Rectangle 21">
            <a:extLst>
              <a:ext uri="{FF2B5EF4-FFF2-40B4-BE49-F238E27FC236}">
                <a16:creationId xmlns:a16="http://schemas.microsoft.com/office/drawing/2014/main" id="{4C08349B-5842-481A-A0F7-D192E5F3081A}"/>
              </a:ext>
            </a:extLst>
          </p:cNvPr>
          <p:cNvSpPr/>
          <p:nvPr/>
        </p:nvSpPr>
        <p:spPr>
          <a:xfrm>
            <a:off x="2622831" y="4698715"/>
            <a:ext cx="3680315" cy="646331"/>
          </a:xfrm>
          <a:prstGeom prst="rect">
            <a:avLst/>
          </a:prstGeom>
        </p:spPr>
        <p:txBody>
          <a:bodyPr wrap="square">
            <a:spAutoFit/>
          </a:bodyPr>
          <a:lstStyle/>
          <a:p>
            <a:r>
              <a:rPr lang="en-US" dirty="0"/>
              <a:t>Perception/Scene Replication/Scene Tear Down</a:t>
            </a:r>
            <a:endParaRPr lang="en-CA" dirty="0"/>
          </a:p>
        </p:txBody>
      </p:sp>
      <p:pic>
        <p:nvPicPr>
          <p:cNvPr id="24" name="Picture 23" descr="A picture containing toy&#10;&#10;Description automatically generated">
            <a:extLst>
              <a:ext uri="{FF2B5EF4-FFF2-40B4-BE49-F238E27FC236}">
                <a16:creationId xmlns:a16="http://schemas.microsoft.com/office/drawing/2014/main" id="{02AD6166-8911-466C-A61A-47870E1AB3EF}"/>
              </a:ext>
            </a:extLst>
          </p:cNvPr>
          <p:cNvPicPr>
            <a:picLocks noChangeAspect="1"/>
          </p:cNvPicPr>
          <p:nvPr/>
        </p:nvPicPr>
        <p:blipFill>
          <a:blip r:embed="rId8"/>
          <a:stretch>
            <a:fillRect/>
          </a:stretch>
        </p:blipFill>
        <p:spPr>
          <a:xfrm>
            <a:off x="3188791" y="5312791"/>
            <a:ext cx="2347665" cy="1227515"/>
          </a:xfrm>
          <a:prstGeom prst="rect">
            <a:avLst/>
          </a:prstGeom>
        </p:spPr>
      </p:pic>
      <p:pic>
        <p:nvPicPr>
          <p:cNvPr id="3" name="Online Media 2" title="￰ﾟﾔﾴ Best VR 360 Video">
            <a:hlinkClick r:id="" action="ppaction://media"/>
            <a:extLst>
              <a:ext uri="{FF2B5EF4-FFF2-40B4-BE49-F238E27FC236}">
                <a16:creationId xmlns:a16="http://schemas.microsoft.com/office/drawing/2014/main" id="{328EEDA8-BEDD-4667-A777-594F98599D0B}"/>
              </a:ext>
            </a:extLst>
          </p:cNvPr>
          <p:cNvPicPr>
            <a:picLocks noRot="1" noChangeAspect="1"/>
          </p:cNvPicPr>
          <p:nvPr>
            <a:videoFile r:link="rId1"/>
          </p:nvPr>
        </p:nvPicPr>
        <p:blipFill>
          <a:blip r:embed="rId9"/>
          <a:stretch>
            <a:fillRect/>
          </a:stretch>
        </p:blipFill>
        <p:spPr>
          <a:xfrm>
            <a:off x="6470319" y="2760986"/>
            <a:ext cx="5602741" cy="3151542"/>
          </a:xfrm>
          <a:prstGeom prst="rect">
            <a:avLst/>
          </a:prstGeom>
        </p:spPr>
      </p:pic>
    </p:spTree>
    <p:extLst>
      <p:ext uri="{BB962C8B-B14F-4D97-AF65-F5344CB8AC3E}">
        <p14:creationId xmlns:p14="http://schemas.microsoft.com/office/powerpoint/2010/main" val="1974828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CD6E863-5AFE-4FD6-B744-99F9ED99E51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1280737" y="559263"/>
            <a:ext cx="4099947" cy="1035579"/>
          </a:xfrm>
        </p:spPr>
        <p:txBody>
          <a:bodyPr vert="horz" lIns="91440" tIns="45720" rIns="91440" bIns="45720" rtlCol="0" anchor="ctr">
            <a:normAutofit/>
          </a:bodyPr>
          <a:lstStyle/>
          <a:p>
            <a:r>
              <a:rPr lang="en-US" dirty="0"/>
              <a:t>Way forward</a:t>
            </a:r>
          </a:p>
        </p:txBody>
      </p:sp>
      <p:sp>
        <p:nvSpPr>
          <p:cNvPr id="3" name="Content Placeholder 2">
            <a:extLst>
              <a:ext uri="{FF2B5EF4-FFF2-40B4-BE49-F238E27FC236}">
                <a16:creationId xmlns:a16="http://schemas.microsoft.com/office/drawing/2014/main" id="{072C7921-28B1-4B77-A636-DE0484F36724}"/>
              </a:ext>
            </a:extLst>
          </p:cNvPr>
          <p:cNvSpPr>
            <a:spLocks noGrp="1"/>
          </p:cNvSpPr>
          <p:nvPr>
            <p:ph sz="half" idx="2"/>
          </p:nvPr>
        </p:nvSpPr>
        <p:spPr>
          <a:xfrm>
            <a:off x="371475" y="1594842"/>
            <a:ext cx="5686219" cy="4920257"/>
          </a:xfrm>
        </p:spPr>
        <p:txBody>
          <a:bodyPr vert="horz" lIns="91440" tIns="45720" rIns="91440" bIns="45720" rtlCol="0" anchor="ctr">
            <a:normAutofit/>
          </a:bodyPr>
          <a:lstStyle/>
          <a:p>
            <a:pPr>
              <a:lnSpc>
                <a:spcPct val="90000"/>
              </a:lnSpc>
            </a:pPr>
            <a:r>
              <a:rPr lang="en-US" sz="2000" dirty="0"/>
              <a:t>Motion Parallax – an important depth cue needed to explore static scenes with translation as well as rotation. Existing cameras projection techniques flatten the panorama and remove motion parallax.</a:t>
            </a:r>
          </a:p>
          <a:p>
            <a:pPr>
              <a:lnSpc>
                <a:spcPct val="90000"/>
              </a:lnSpc>
            </a:pPr>
            <a:r>
              <a:rPr lang="en-US" sz="2000" dirty="0"/>
              <a:t>2D to stereo conversion, using CNNs or GAN, convert a 2D panorama to a stereoscopic pair. GAN architecture to add the selection layer on the generator and introduce the “pseudo” depth peeling loss term, generating concentric mosaics (CMs) instead of creating another panorama with shifted views.</a:t>
            </a:r>
          </a:p>
        </p:txBody>
      </p:sp>
      <p:pic>
        <p:nvPicPr>
          <p:cNvPr id="6" name="Picture 5">
            <a:extLst>
              <a:ext uri="{FF2B5EF4-FFF2-40B4-BE49-F238E27FC236}">
                <a16:creationId xmlns:a16="http://schemas.microsoft.com/office/drawing/2014/main" id="{08A7FCED-2F0D-4D00-9227-AE015453C0BB}"/>
              </a:ext>
            </a:extLst>
          </p:cNvPr>
          <p:cNvPicPr>
            <a:picLocks noChangeAspect="1"/>
          </p:cNvPicPr>
          <p:nvPr/>
        </p:nvPicPr>
        <p:blipFill>
          <a:blip r:embed="rId4"/>
          <a:stretch>
            <a:fillRect/>
          </a:stretch>
        </p:blipFill>
        <p:spPr>
          <a:xfrm>
            <a:off x="8044142" y="888976"/>
            <a:ext cx="2826691"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2" name="Picture 11">
            <a:extLst>
              <a:ext uri="{FF2B5EF4-FFF2-40B4-BE49-F238E27FC236}">
                <a16:creationId xmlns:a16="http://schemas.microsoft.com/office/drawing/2014/main" id="{47FCB8CE-8CBB-4A5F-9D1C-00076E94DBA5}"/>
              </a:ext>
            </a:extLst>
          </p:cNvPr>
          <p:cNvPicPr>
            <a:picLocks noChangeAspect="1"/>
          </p:cNvPicPr>
          <p:nvPr/>
        </p:nvPicPr>
        <p:blipFill>
          <a:blip r:embed="rId5"/>
          <a:stretch>
            <a:fillRect/>
          </a:stretch>
        </p:blipFill>
        <p:spPr>
          <a:xfrm>
            <a:off x="6514894" y="3869423"/>
            <a:ext cx="5454122" cy="2188300"/>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AutoShape 2" descr="https://ieeexplore-ieee-org.login.ezproxy.library.ualberta.ca/mediastore_new/IEEE/content/media/6287639/8600701/8643911/lu2ab-2899221-large.gif">
            <a:extLst>
              <a:ext uri="{FF2B5EF4-FFF2-40B4-BE49-F238E27FC236}">
                <a16:creationId xmlns:a16="http://schemas.microsoft.com/office/drawing/2014/main" id="{32E3DBE0-8D59-405A-9ACE-DD29A87725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33765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B03015B-693B-4A1D-B24E-022EEA287A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4DAF3977-16DE-4537-A131-A373724D51C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4">
            <a:alphaModFix amt="20000"/>
            <a:extLst>
              <a:ext uri="{28A0092B-C50C-407E-A947-70E740481C1C}">
                <a14:useLocalDpi xmlns:a14="http://schemas.microsoft.com/office/drawing/2010/main"/>
              </a:ext>
            </a:extLst>
          </a:blip>
          <a:srcRect/>
          <a:stretch/>
        </p:blipFill>
        <p:spPr>
          <a:xfrm>
            <a:off x="-15072" y="-43046"/>
            <a:ext cx="12191980" cy="6857990"/>
          </a:xfrm>
          <a:prstGeom prst="rect">
            <a:avLst/>
          </a:prstGeom>
        </p:spPr>
      </p:pic>
      <p:sp>
        <p:nvSpPr>
          <p:cNvPr id="21" name="Rectangle 20">
            <a:extLst>
              <a:ext uri="{FF2B5EF4-FFF2-40B4-BE49-F238E27FC236}">
                <a16:creationId xmlns:a16="http://schemas.microsoft.com/office/drawing/2014/main" id="{BDC7BCE6-FDDB-42AB-A6DA-6F18A3825D3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912" y="2125133"/>
            <a:ext cx="8736013" cy="2607734"/>
          </a:xfrm>
          <a:prstGeom prst="rect">
            <a:avLst/>
          </a:prstGeom>
          <a:solidFill>
            <a:schemeClr val="bg1">
              <a:alpha val="35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tx1"/>
              </a:solidFill>
            </a:endParaRPr>
          </a:p>
        </p:txBody>
      </p:sp>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1712912" y="615965"/>
            <a:ext cx="8347076" cy="1595952"/>
          </a:xfrm>
        </p:spPr>
        <p:txBody>
          <a:bodyPr>
            <a:normAutofit/>
          </a:bodyPr>
          <a:lstStyle/>
          <a:p>
            <a:pPr algn="ctr"/>
            <a:r>
              <a:rPr lang="en-US" dirty="0"/>
              <a:t>references</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1700995" y="2125133"/>
            <a:ext cx="8736012" cy="2725222"/>
          </a:xfrm>
        </p:spPr>
        <p:txBody>
          <a:bodyPr>
            <a:normAutofit/>
          </a:bodyPr>
          <a:lstStyle/>
          <a:p>
            <a:pPr marL="171450" indent="-171450" algn="l">
              <a:lnSpc>
                <a:spcPct val="90000"/>
              </a:lnSpc>
              <a:buFont typeface="Arial" panose="020B0604020202020204" pitchFamily="34" charset="0"/>
              <a:buChar char="•"/>
            </a:pPr>
            <a:r>
              <a:rPr lang="en-US" sz="1200" dirty="0"/>
              <a:t>Panoramic stereo reconstruction using non-SVP optics, Mark </a:t>
            </a:r>
            <a:r>
              <a:rPr lang="en-US" sz="1200" dirty="0" err="1"/>
              <a:t>Fiala</a:t>
            </a:r>
            <a:r>
              <a:rPr lang="en-US" sz="1200" dirty="0"/>
              <a:t>, Anup </a:t>
            </a:r>
            <a:r>
              <a:rPr lang="en-US" sz="1200" dirty="0" err="1"/>
              <a:t>Basu</a:t>
            </a:r>
            <a:r>
              <a:rPr lang="en-US" sz="1200" dirty="0"/>
              <a:t>, Department of Computing Science, University of Alberta, 2002, Computer Vision and </a:t>
            </a:r>
            <a:r>
              <a:rPr lang="en-US" sz="1200"/>
              <a:t>Image </a:t>
            </a:r>
            <a:r>
              <a:rPr lang="en-US" sz="1200" smtClean="0"/>
              <a:t>Understanding.</a:t>
            </a:r>
            <a:endParaRPr lang="en-US" sz="1200" dirty="0"/>
          </a:p>
          <a:p>
            <a:pPr marL="171450" indent="-171450" algn="l">
              <a:lnSpc>
                <a:spcPct val="90000"/>
              </a:lnSpc>
              <a:buFont typeface="Arial" panose="020B0604020202020204" pitchFamily="34" charset="0"/>
              <a:buChar char="•"/>
            </a:pPr>
            <a:r>
              <a:rPr lang="en-US" sz="1200" dirty="0"/>
              <a:t>Panoramic Stereo, David </a:t>
            </a:r>
            <a:r>
              <a:rPr lang="en-US" sz="1200" dirty="0" err="1"/>
              <a:t>Southwell</a:t>
            </a:r>
            <a:r>
              <a:rPr lang="en-US" sz="1200" dirty="0"/>
              <a:t>, Anup </a:t>
            </a:r>
            <a:r>
              <a:rPr lang="en-US" sz="1200" dirty="0" err="1"/>
              <a:t>Basu</a:t>
            </a:r>
            <a:r>
              <a:rPr lang="en-US" sz="1200" dirty="0"/>
              <a:t>, Mark </a:t>
            </a:r>
            <a:r>
              <a:rPr lang="en-US" sz="1200" dirty="0" err="1"/>
              <a:t>Fiala</a:t>
            </a:r>
            <a:r>
              <a:rPr lang="en-US" sz="1200" dirty="0"/>
              <a:t> and </a:t>
            </a:r>
            <a:r>
              <a:rPr lang="en-US" sz="1200" dirty="0" err="1"/>
              <a:t>Jereome</a:t>
            </a:r>
            <a:r>
              <a:rPr lang="en-US" sz="1200" dirty="0"/>
              <a:t> </a:t>
            </a:r>
            <a:r>
              <a:rPr lang="en-US" sz="1200" dirty="0" err="1"/>
              <a:t>Reyda</a:t>
            </a:r>
            <a:r>
              <a:rPr lang="en-US" sz="1200"/>
              <a:t>, </a:t>
            </a:r>
            <a:r>
              <a:rPr lang="en-US" sz="1200" smtClean="0"/>
              <a:t>ICPR</a:t>
            </a:r>
            <a:r>
              <a:rPr lang="en-US" sz="1200" smtClean="0"/>
              <a:t>, </a:t>
            </a:r>
            <a:r>
              <a:rPr lang="en-US" sz="1200" dirty="0"/>
              <a:t>1996</a:t>
            </a:r>
          </a:p>
          <a:p>
            <a:pPr marL="171450" indent="-171450" algn="l">
              <a:lnSpc>
                <a:spcPct val="90000"/>
              </a:lnSpc>
              <a:buFont typeface="Arial" panose="020B0604020202020204" pitchFamily="34" charset="0"/>
              <a:buChar char="•"/>
            </a:pPr>
            <a:r>
              <a:rPr lang="en-US" sz="1200" dirty="0"/>
              <a:t>Panoramic 3D Reconstruction Using Rotational Stereo </a:t>
            </a:r>
            <a:r>
              <a:rPr lang="en-US" sz="1200" dirty="0" err="1"/>
              <a:t>CamerA</a:t>
            </a:r>
            <a:r>
              <a:rPr lang="en-US" sz="1200" dirty="0"/>
              <a:t> with Simple </a:t>
            </a:r>
            <a:r>
              <a:rPr lang="en-US" sz="1200" dirty="0" err="1"/>
              <a:t>Epipolar</a:t>
            </a:r>
            <a:r>
              <a:rPr lang="en-US" sz="1200" dirty="0"/>
              <a:t> Constraints, Wei Jiang, Masatoshi </a:t>
            </a:r>
            <a:r>
              <a:rPr lang="en-US" sz="1200" dirty="0" err="1"/>
              <a:t>Okutomi</a:t>
            </a:r>
            <a:r>
              <a:rPr lang="en-US" sz="1200" dirty="0"/>
              <a:t>, Shigeki Sugimoto, CVPR, 2006.</a:t>
            </a:r>
          </a:p>
          <a:p>
            <a:pPr marL="171450" indent="-171450" algn="l">
              <a:lnSpc>
                <a:spcPct val="90000"/>
              </a:lnSpc>
              <a:buFont typeface="Arial" panose="020B0604020202020204" pitchFamily="34" charset="0"/>
              <a:buChar char="•"/>
            </a:pPr>
            <a:r>
              <a:rPr lang="en-US" sz="1200" dirty="0"/>
              <a:t>A PANORAMIC 3D Reconstruction </a:t>
            </a:r>
            <a:r>
              <a:rPr lang="en-US" sz="1200" dirty="0" err="1"/>
              <a:t>SysteM</a:t>
            </a:r>
            <a:r>
              <a:rPr lang="en-US" sz="1200" dirty="0"/>
              <a:t> Based on the Projection of Patterns, Diana-Margarita </a:t>
            </a:r>
            <a:r>
              <a:rPr lang="en-US" sz="1200" dirty="0" err="1"/>
              <a:t>Córdova</a:t>
            </a:r>
            <a:r>
              <a:rPr lang="en-US" sz="1200" dirty="0"/>
              <a:t>-Esparza, José-Joel Gonzalez-Barbosa, Juan-Bautista Hurtado-Ramos and Francisco-Javier Ornelas-Rodriguez, 2014</a:t>
            </a:r>
          </a:p>
          <a:p>
            <a:pPr marL="171450" indent="-171450" algn="l">
              <a:lnSpc>
                <a:spcPct val="90000"/>
              </a:lnSpc>
              <a:buFont typeface="Arial" panose="020B0604020202020204" pitchFamily="34" charset="0"/>
              <a:buChar char="•"/>
            </a:pPr>
            <a:r>
              <a:rPr lang="en-US" sz="1200" dirty="0"/>
              <a:t>Automatic Panoramic Image Stitching using Invariant Features, Matthew Brown and David G. Lowe, Dept. of CS, UBC, 2007</a:t>
            </a:r>
          </a:p>
          <a:p>
            <a:pPr marL="171450" indent="-171450" algn="l">
              <a:lnSpc>
                <a:spcPct val="90000"/>
              </a:lnSpc>
              <a:buFont typeface="Arial" panose="020B0604020202020204" pitchFamily="34" charset="0"/>
              <a:buChar char="•"/>
            </a:pPr>
            <a:r>
              <a:rPr lang="en-US" sz="1200" dirty="0"/>
              <a:t>360-Degree 3D Ground Surface Reconstruction Using a Single Rotating Camera, </a:t>
            </a:r>
            <a:r>
              <a:rPr lang="en-US" sz="1200" dirty="0" err="1"/>
              <a:t>Kouma</a:t>
            </a:r>
            <a:r>
              <a:rPr lang="en-US" sz="1200" dirty="0"/>
              <a:t> </a:t>
            </a:r>
            <a:r>
              <a:rPr lang="en-US" sz="1200" dirty="0" err="1"/>
              <a:t>Motooka</a:t>
            </a:r>
            <a:r>
              <a:rPr lang="en-US" sz="1200" dirty="0"/>
              <a:t>, Shigeki Sugimoto, Masatoshi </a:t>
            </a:r>
            <a:r>
              <a:rPr lang="en-US" sz="1200" dirty="0" err="1"/>
              <a:t>Okutomi</a:t>
            </a:r>
            <a:r>
              <a:rPr lang="en-US" sz="1200" dirty="0"/>
              <a:t>, Takeshi </a:t>
            </a:r>
            <a:r>
              <a:rPr lang="en-US" sz="1200" dirty="0" err="1"/>
              <a:t>Shima</a:t>
            </a:r>
            <a:r>
              <a:rPr lang="en-US" sz="1200" dirty="0"/>
              <a:t>, 2014</a:t>
            </a:r>
          </a:p>
          <a:p>
            <a:pPr marL="171450" indent="-171450" algn="ctr">
              <a:lnSpc>
                <a:spcPct val="90000"/>
              </a:lnSpc>
              <a:buFont typeface="Arial" panose="020B0604020202020204" pitchFamily="34" charset="0"/>
              <a:buChar char="•"/>
            </a:pPr>
            <a:endParaRPr lang="en-US" sz="1100" dirty="0">
              <a:latin typeface="Times-Roman"/>
            </a:endParaRPr>
          </a:p>
          <a:p>
            <a:pPr marL="171450" indent="-171450" algn="ctr">
              <a:lnSpc>
                <a:spcPct val="90000"/>
              </a:lnSpc>
              <a:buFont typeface="Arial" panose="020B0604020202020204" pitchFamily="34" charset="0"/>
              <a:buChar char="•"/>
            </a:pPr>
            <a:endParaRPr lang="en-US" sz="1100" dirty="0"/>
          </a:p>
        </p:txBody>
      </p:sp>
    </p:spTree>
    <p:extLst>
      <p:ext uri="{BB962C8B-B14F-4D97-AF65-F5344CB8AC3E}">
        <p14:creationId xmlns:p14="http://schemas.microsoft.com/office/powerpoint/2010/main" val="2939930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a:normAutofit/>
          </a:bodyPr>
          <a:lstStyle/>
          <a:p>
            <a:r>
              <a:rPr lang="en-US" dirty="0"/>
              <a:t>Thank You!</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a:normAutofit/>
          </a:bodyPr>
          <a:lstStyle/>
          <a:p>
            <a:r>
              <a:rPr lang="en-US" dirty="0">
                <a:solidFill>
                  <a:schemeClr val="accent1">
                    <a:lumMod val="40000"/>
                    <a:lumOff val="60000"/>
                  </a:schemeClr>
                </a:solidFill>
                <a:hlinkClick r:id="rId4"/>
              </a:rPr>
              <a:t>hosahall@Ualberta.ca</a:t>
            </a:r>
            <a:endParaRPr lang="en-US" dirty="0">
              <a:solidFill>
                <a:schemeClr val="accent1">
                  <a:lumMod val="40000"/>
                  <a:lumOff val="60000"/>
                </a:schemeClr>
              </a:solidFill>
            </a:endParaRPr>
          </a:p>
          <a:p>
            <a:r>
              <a:rPr lang="en-US" dirty="0">
                <a:solidFill>
                  <a:schemeClr val="accent1">
                    <a:lumMod val="40000"/>
                    <a:lumOff val="60000"/>
                  </a:schemeClr>
                </a:solidFill>
                <a:hlinkClick r:id="rId5"/>
              </a:rPr>
              <a:t>hharihar@ualberta.ca</a:t>
            </a:r>
            <a:endParaRPr lang="en-US" dirty="0">
              <a:solidFill>
                <a:schemeClr val="accent1">
                  <a:lumMod val="40000"/>
                  <a:lumOff val="60000"/>
                </a:schemeClr>
              </a:solidFill>
            </a:endParaRPr>
          </a:p>
          <a:p>
            <a:r>
              <a:rPr lang="en-US" dirty="0">
                <a:solidFill>
                  <a:schemeClr val="accent1">
                    <a:lumMod val="40000"/>
                    <a:lumOff val="60000"/>
                  </a:schemeClr>
                </a:solidFill>
              </a:rPr>
              <a:t>umashank@ualberta.ca</a:t>
            </a:r>
          </a:p>
          <a:p>
            <a:endParaRPr lang="en-US" dirty="0">
              <a:solidFill>
                <a:schemeClr val="accent1">
                  <a:lumMod val="40000"/>
                  <a:lumOff val="60000"/>
                </a:schemeClr>
              </a:solidFill>
            </a:endParaRPr>
          </a:p>
        </p:txBody>
      </p:sp>
      <p:pic>
        <p:nvPicPr>
          <p:cNvPr id="4" name="Online Media 3" title="Insta360 Pro - Google Maps Street View ready">
            <a:hlinkClick r:id="" action="ppaction://media"/>
            <a:extLst>
              <a:ext uri="{FF2B5EF4-FFF2-40B4-BE49-F238E27FC236}">
                <a16:creationId xmlns:a16="http://schemas.microsoft.com/office/drawing/2014/main" id="{E13FC596-54F4-4EF9-8136-75BF55ABD591}"/>
              </a:ext>
            </a:extLst>
          </p:cNvPr>
          <p:cNvPicPr>
            <a:picLocks noRot="1" noChangeAspect="1"/>
          </p:cNvPicPr>
          <p:nvPr>
            <a:videoFile r:link="rId1"/>
          </p:nvPr>
        </p:nvPicPr>
        <p:blipFill>
          <a:blip r:embed="rId6"/>
          <a:stretch>
            <a:fillRect/>
          </a:stretch>
        </p:blipFill>
        <p:spPr>
          <a:xfrm>
            <a:off x="1299099" y="690692"/>
            <a:ext cx="6096000" cy="3429000"/>
          </a:xfrm>
          <a:prstGeom prst="rect">
            <a:avLst/>
          </a:prstGeom>
        </p:spPr>
      </p:pic>
    </p:spTree>
    <p:extLst>
      <p:ext uri="{BB962C8B-B14F-4D97-AF65-F5344CB8AC3E}">
        <p14:creationId xmlns:p14="http://schemas.microsoft.com/office/powerpoint/2010/main" val="399298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927101" y="77934"/>
            <a:ext cx="4099947" cy="1035579"/>
          </a:xfrm>
        </p:spPr>
        <p:txBody>
          <a:bodyPr>
            <a:normAutofit/>
          </a:bodyPr>
          <a:lstStyle/>
          <a:p>
            <a:r>
              <a:rPr lang="en-US" dirty="0"/>
              <a:t>PANORAMA</a:t>
            </a:r>
            <a:endParaRPr lang="ru-RU" dirty="0"/>
          </a:p>
        </p:txBody>
      </p:sp>
      <p:sp>
        <p:nvSpPr>
          <p:cNvPr id="5" name="Content Placeholder 4">
            <a:extLst>
              <a:ext uri="{FF2B5EF4-FFF2-40B4-BE49-F238E27FC236}">
                <a16:creationId xmlns:a16="http://schemas.microsoft.com/office/drawing/2014/main" id="{33A93148-E503-4E33-8625-170A8853B758}"/>
              </a:ext>
            </a:extLst>
          </p:cNvPr>
          <p:cNvSpPr>
            <a:spLocks noGrp="1"/>
          </p:cNvSpPr>
          <p:nvPr>
            <p:ph idx="1"/>
          </p:nvPr>
        </p:nvSpPr>
        <p:spPr>
          <a:xfrm>
            <a:off x="927101" y="1037167"/>
            <a:ext cx="6857999" cy="5350933"/>
          </a:xfrm>
        </p:spPr>
        <p:txBody>
          <a:bodyPr>
            <a:normAutofit/>
          </a:bodyPr>
          <a:lstStyle/>
          <a:p>
            <a:r>
              <a:rPr lang="en-CA" sz="2000" dirty="0"/>
              <a:t>Swing-lens camera were used to take co-related images.</a:t>
            </a:r>
          </a:p>
          <a:p>
            <a:r>
              <a:rPr lang="en-US" sz="2000" dirty="0"/>
              <a:t>After the advent of pin-hole camera, "oatmeal box" design was introduced, generated 180° view.</a:t>
            </a:r>
          </a:p>
          <a:p>
            <a:r>
              <a:rPr lang="en-US" sz="2000" dirty="0"/>
              <a:t>1970 and 1980, “Multi-image slide” from adjacent pinhole cameras used overlap.</a:t>
            </a:r>
          </a:p>
          <a:p>
            <a:r>
              <a:rPr lang="en-US" sz="2000" dirty="0"/>
              <a:t>Late twentieth century, automated assembly using “image stitching” of Panoscan images.</a:t>
            </a:r>
          </a:p>
          <a:p>
            <a:pPr lvl="1"/>
            <a:r>
              <a:rPr lang="en-US" sz="2000" dirty="0"/>
              <a:t>Control angle and disparity</a:t>
            </a:r>
          </a:p>
          <a:p>
            <a:pPr lvl="1"/>
            <a:r>
              <a:rPr lang="en-CA" sz="2000" dirty="0"/>
              <a:t>Uses </a:t>
            </a:r>
            <a:r>
              <a:rPr lang="en-US" sz="2000" dirty="0"/>
              <a:t>tri-linear CCD (charge-coupled device) array.</a:t>
            </a:r>
          </a:p>
          <a:p>
            <a:pPr lvl="1"/>
            <a:r>
              <a:rPr lang="en-CA" sz="2000" dirty="0"/>
              <a:t>Tri-linear is 3 copies of same image over different exposures and use template, feature mapping for stitching.</a:t>
            </a:r>
          </a:p>
          <a:p>
            <a:pPr lvl="1"/>
            <a:r>
              <a:rPr lang="en-CA" sz="2000" dirty="0"/>
              <a:t>Having 3 copies over 1 results in less error in stitching.</a:t>
            </a:r>
          </a:p>
        </p:txBody>
      </p:sp>
      <p:pic>
        <p:nvPicPr>
          <p:cNvPr id="10" name="Picture 9" descr="A close up of a camera&#10;&#10;Description automatically generated">
            <a:extLst>
              <a:ext uri="{FF2B5EF4-FFF2-40B4-BE49-F238E27FC236}">
                <a16:creationId xmlns:a16="http://schemas.microsoft.com/office/drawing/2014/main" id="{915B548B-E942-4135-A6D9-6CA19C025002}"/>
              </a:ext>
            </a:extLst>
          </p:cNvPr>
          <p:cNvPicPr>
            <a:picLocks noChangeAspect="1"/>
          </p:cNvPicPr>
          <p:nvPr/>
        </p:nvPicPr>
        <p:blipFill>
          <a:blip r:embed="rId2"/>
          <a:stretch>
            <a:fillRect/>
          </a:stretch>
        </p:blipFill>
        <p:spPr>
          <a:xfrm>
            <a:off x="7805150" y="673100"/>
            <a:ext cx="1843499" cy="2260228"/>
          </a:xfrm>
          <a:prstGeom prst="rect">
            <a:avLst/>
          </a:prstGeom>
        </p:spPr>
      </p:pic>
      <p:pic>
        <p:nvPicPr>
          <p:cNvPr id="12" name="Picture 11" descr="A picture containing indoor, wall, shelf, table&#10;&#10;Description automatically generated">
            <a:extLst>
              <a:ext uri="{FF2B5EF4-FFF2-40B4-BE49-F238E27FC236}">
                <a16:creationId xmlns:a16="http://schemas.microsoft.com/office/drawing/2014/main" id="{3BE56DC0-77EB-4F4C-9C55-517FA6790091}"/>
              </a:ext>
            </a:extLst>
          </p:cNvPr>
          <p:cNvPicPr>
            <a:picLocks noChangeAspect="1"/>
          </p:cNvPicPr>
          <p:nvPr/>
        </p:nvPicPr>
        <p:blipFill>
          <a:blip r:embed="rId3"/>
          <a:stretch>
            <a:fillRect/>
          </a:stretch>
        </p:blipFill>
        <p:spPr>
          <a:xfrm>
            <a:off x="9628600" y="3124200"/>
            <a:ext cx="2295525" cy="3060700"/>
          </a:xfrm>
          <a:prstGeom prst="rect">
            <a:avLst/>
          </a:prstGeom>
        </p:spPr>
      </p:pic>
    </p:spTree>
    <p:extLst>
      <p:ext uri="{BB962C8B-B14F-4D97-AF65-F5344CB8AC3E}">
        <p14:creationId xmlns:p14="http://schemas.microsoft.com/office/powerpoint/2010/main" val="2382143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02549BA-4EBA-46D6-AA90-3D948F7C12E6}"/>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604837" y="1756147"/>
            <a:ext cx="5076230" cy="2601011"/>
          </a:xfrm>
        </p:spPr>
        <p:txBody>
          <a:bodyPr vert="horz" lIns="91440" tIns="45720" rIns="91440" bIns="45720" rtlCol="0" anchor="b">
            <a:normAutofit/>
          </a:bodyPr>
          <a:lstStyle/>
          <a:p>
            <a:pPr algn="r"/>
            <a:r>
              <a:rPr lang="en-US" sz="4800"/>
              <a:t>PANORAMA vs wide-lens photo</a:t>
            </a:r>
          </a:p>
        </p:txBody>
      </p:sp>
      <p:pic>
        <p:nvPicPr>
          <p:cNvPr id="8" name="Picture 7">
            <a:extLst>
              <a:ext uri="{FF2B5EF4-FFF2-40B4-BE49-F238E27FC236}">
                <a16:creationId xmlns:a16="http://schemas.microsoft.com/office/drawing/2014/main" id="{4F871F01-36F8-4CA1-9299-9D6327D4FAB4}"/>
              </a:ext>
            </a:extLst>
          </p:cNvPr>
          <p:cNvPicPr>
            <a:picLocks noChangeAspect="1"/>
          </p:cNvPicPr>
          <p:nvPr/>
        </p:nvPicPr>
        <p:blipFill>
          <a:blip r:embed="rId4"/>
          <a:stretch>
            <a:fillRect/>
          </a:stretch>
        </p:blipFill>
        <p:spPr>
          <a:xfrm>
            <a:off x="1374103" y="639098"/>
            <a:ext cx="4033594"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Picture 5" descr="A close up of a snow covered slope&#10;&#10;Description automatically generated">
            <a:extLst>
              <a:ext uri="{FF2B5EF4-FFF2-40B4-BE49-F238E27FC236}">
                <a16:creationId xmlns:a16="http://schemas.microsoft.com/office/drawing/2014/main" id="{0D10460F-8F1F-4A55-8DBD-029144D54F86}"/>
              </a:ext>
            </a:extLst>
          </p:cNvPr>
          <p:cNvPicPr>
            <a:picLocks noChangeAspect="1"/>
          </p:cNvPicPr>
          <p:nvPr/>
        </p:nvPicPr>
        <p:blipFill>
          <a:blip r:embed="rId5"/>
          <a:stretch>
            <a:fillRect/>
          </a:stretch>
        </p:blipFill>
        <p:spPr>
          <a:xfrm>
            <a:off x="663839" y="3825222"/>
            <a:ext cx="5454122" cy="208620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78957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327255" y="1030288"/>
            <a:ext cx="4099947" cy="1035579"/>
          </a:xfrm>
        </p:spPr>
        <p:txBody>
          <a:bodyPr>
            <a:normAutofit/>
          </a:bodyPr>
          <a:lstStyle/>
          <a:p>
            <a:r>
              <a:rPr lang="en-US" dirty="0"/>
              <a:t>Stereo matching</a:t>
            </a:r>
            <a:endParaRPr lang="en-US" baseline="30000" dirty="0"/>
          </a:p>
        </p:txBody>
      </p:sp>
      <p:sp>
        <p:nvSpPr>
          <p:cNvPr id="3" name="Content Placeholder 2">
            <a:extLst>
              <a:ext uri="{FF2B5EF4-FFF2-40B4-BE49-F238E27FC236}">
                <a16:creationId xmlns:a16="http://schemas.microsoft.com/office/drawing/2014/main" id="{5E05097D-37CB-4D2A-9244-9080213A133C}"/>
              </a:ext>
            </a:extLst>
          </p:cNvPr>
          <p:cNvSpPr>
            <a:spLocks noGrp="1"/>
          </p:cNvSpPr>
          <p:nvPr>
            <p:ph idx="1"/>
          </p:nvPr>
        </p:nvSpPr>
        <p:spPr>
          <a:xfrm>
            <a:off x="1327255" y="2142067"/>
            <a:ext cx="4099947" cy="3649133"/>
          </a:xfrm>
        </p:spPr>
        <p:txBody>
          <a:bodyPr>
            <a:normAutofit/>
          </a:bodyPr>
          <a:lstStyle/>
          <a:p>
            <a:r>
              <a:rPr lang="en-US" dirty="0"/>
              <a:t>Disparity – stereo correspondence to determine three dimensional depth using pair of left and right images from stereo vision system</a:t>
            </a:r>
          </a:p>
          <a:p>
            <a:r>
              <a:rPr lang="en-US" dirty="0"/>
              <a:t>SSD (Sum of Square Differences), SAD (Sum of Absolute Differences) or normalized correlation techniques (NCT) used to matching windows of pixels for disparity.</a:t>
            </a:r>
          </a:p>
          <a:p>
            <a:endParaRPr lang="en-US" dirty="0"/>
          </a:p>
        </p:txBody>
      </p:sp>
      <p:pic>
        <p:nvPicPr>
          <p:cNvPr id="5" name="Picture 4">
            <a:extLst>
              <a:ext uri="{FF2B5EF4-FFF2-40B4-BE49-F238E27FC236}">
                <a16:creationId xmlns:a16="http://schemas.microsoft.com/office/drawing/2014/main" id="{004CD3BF-1AF7-47D3-91A6-E37F751B3A33}"/>
              </a:ext>
            </a:extLst>
          </p:cNvPr>
          <p:cNvPicPr>
            <a:picLocks noChangeAspect="1"/>
          </p:cNvPicPr>
          <p:nvPr/>
        </p:nvPicPr>
        <p:blipFill>
          <a:blip r:embed="rId3"/>
          <a:stretch>
            <a:fillRect/>
          </a:stretch>
        </p:blipFill>
        <p:spPr>
          <a:xfrm>
            <a:off x="7435169" y="639098"/>
            <a:ext cx="2699171"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58A76DDE-4D4F-453C-B918-CDEB2922D4AF}"/>
              </a:ext>
            </a:extLst>
          </p:cNvPr>
          <p:cNvPicPr>
            <a:picLocks noChangeAspect="1"/>
          </p:cNvPicPr>
          <p:nvPr/>
        </p:nvPicPr>
        <p:blipFill>
          <a:blip r:embed="rId4"/>
          <a:stretch>
            <a:fillRect/>
          </a:stretch>
        </p:blipFill>
        <p:spPr>
          <a:xfrm>
            <a:off x="6057694" y="3920669"/>
            <a:ext cx="5454122" cy="1895307"/>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82632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155855" y="609600"/>
            <a:ext cx="8554473" cy="1456267"/>
          </a:xfrm>
        </p:spPr>
        <p:txBody>
          <a:bodyPr/>
          <a:lstStyle/>
          <a:p>
            <a:r>
              <a:rPr lang="en-US" dirty="0"/>
              <a:t>Stereo matching algorithms</a:t>
            </a:r>
            <a:endParaRPr lang="en-US" baseline="30000" dirty="0"/>
          </a:p>
        </p:txBody>
      </p:sp>
      <p:sp>
        <p:nvSpPr>
          <p:cNvPr id="3" name="Content Placeholder 2">
            <a:extLst>
              <a:ext uri="{FF2B5EF4-FFF2-40B4-BE49-F238E27FC236}">
                <a16:creationId xmlns:a16="http://schemas.microsoft.com/office/drawing/2014/main" id="{5E05097D-37CB-4D2A-9244-9080213A133C}"/>
              </a:ext>
            </a:extLst>
          </p:cNvPr>
          <p:cNvSpPr>
            <a:spLocks noGrp="1"/>
          </p:cNvSpPr>
          <p:nvPr>
            <p:ph idx="1"/>
          </p:nvPr>
        </p:nvSpPr>
        <p:spPr/>
        <p:txBody>
          <a:bodyPr/>
          <a:lstStyle/>
          <a:p>
            <a:r>
              <a:rPr lang="en-US" dirty="0"/>
              <a:t>Dense Disparity Algorithms (local methods) – Area based stereo matching, Sum of Absolute Difference (SAD) technique, Shape based Stereo Matching, Cellular Automata (CA)</a:t>
            </a:r>
          </a:p>
          <a:p>
            <a:r>
              <a:rPr lang="en-US" dirty="0"/>
              <a:t>Color Segmentation based Algorithms (global methods) – Intensity or energy based stereo matching, Dense Stereo using pivoted programming, Layered Stereo matching, Contrast Invariant Stereo Correspondence, Hierarchical Belief Propagation</a:t>
            </a:r>
          </a:p>
          <a:p>
            <a:r>
              <a:rPr lang="en-US" dirty="0"/>
              <a:t>Spiral Methods – Spiral Searching Algorithm</a:t>
            </a:r>
          </a:p>
          <a:p>
            <a:r>
              <a:rPr lang="en-US" dirty="0"/>
              <a:t>Continuous Wavelet Transform (CWT), Non Uniform Rational B-splines (NURBS), Neural Adaptive Stereo Matching</a:t>
            </a:r>
          </a:p>
        </p:txBody>
      </p:sp>
    </p:spTree>
    <p:extLst>
      <p:ext uri="{BB962C8B-B14F-4D97-AF65-F5344CB8AC3E}">
        <p14:creationId xmlns:p14="http://schemas.microsoft.com/office/powerpoint/2010/main" val="2512295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155855" y="609600"/>
            <a:ext cx="8554473" cy="1456267"/>
          </a:xfrm>
        </p:spPr>
        <p:txBody>
          <a:bodyPr/>
          <a:lstStyle/>
          <a:p>
            <a:r>
              <a:rPr lang="en-US" dirty="0"/>
              <a:t>PANORAMA IMAGE (360</a:t>
            </a:r>
            <a:r>
              <a:rPr lang="en-US" baseline="30000" dirty="0"/>
              <a:t>0</a:t>
            </a:r>
            <a:r>
              <a:rPr lang="en-US" dirty="0"/>
              <a:t> View)</a:t>
            </a:r>
            <a:endParaRPr lang="en-US" baseline="30000" dirty="0"/>
          </a:p>
        </p:txBody>
      </p:sp>
      <p:graphicFrame>
        <p:nvGraphicFramePr>
          <p:cNvPr id="6" name="Content Placeholder 5" descr="Chart">
            <a:extLst>
              <a:ext uri="{FF2B5EF4-FFF2-40B4-BE49-F238E27FC236}">
                <a16:creationId xmlns:a16="http://schemas.microsoft.com/office/drawing/2014/main" id="{B969B0A3-888C-49AE-AB43-78DF29C9BE9B}"/>
              </a:ext>
            </a:extLst>
          </p:cNvPr>
          <p:cNvGraphicFramePr>
            <a:graphicFrameLocks noGrp="1"/>
          </p:cNvGraphicFramePr>
          <p:nvPr>
            <p:ph idx="1"/>
            <p:extLst>
              <p:ext uri="{D42A27DB-BD31-4B8C-83A1-F6EECF244321}">
                <p14:modId xmlns:p14="http://schemas.microsoft.com/office/powerpoint/2010/main" val="3004434149"/>
              </p:ext>
            </p:extLst>
          </p:nvPr>
        </p:nvGraphicFramePr>
        <p:xfrm>
          <a:off x="612118" y="2141538"/>
          <a:ext cx="10879972" cy="39205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293902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10845B-7F19-4A9A-BEE4-BEF0501E1A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5274BF-C111-4B7A-8D90-F7666D37C131}">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E0F1DF1E-36E3-406C-8CF7-DB13BB64708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3365</Words>
  <Application>Microsoft Office PowerPoint</Application>
  <PresentationFormat>Widescreen</PresentationFormat>
  <Paragraphs>271</Paragraphs>
  <Slides>45</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AdvEPSTIM</vt:lpstr>
      <vt:lpstr>AdvPSMP10</vt:lpstr>
      <vt:lpstr>Arial</vt:lpstr>
      <vt:lpstr>Calibri</vt:lpstr>
      <vt:lpstr>Calibri Light</vt:lpstr>
      <vt:lpstr>Times New Roman</vt:lpstr>
      <vt:lpstr>Times-Roman</vt:lpstr>
      <vt:lpstr>Celestial</vt:lpstr>
      <vt:lpstr>PANORAMA STEREO reconstruction </vt:lpstr>
      <vt:lpstr>STEREO VISION</vt:lpstr>
      <vt:lpstr>PANORAMA</vt:lpstr>
      <vt:lpstr>PANORAMA</vt:lpstr>
      <vt:lpstr>PANORAMA</vt:lpstr>
      <vt:lpstr>PANORAMA vs wide-lens photo</vt:lpstr>
      <vt:lpstr>Stereo matching</vt:lpstr>
      <vt:lpstr>Stereo matching algorithms</vt:lpstr>
      <vt:lpstr>PANORAMA IMAGE (3600 View)</vt:lpstr>
      <vt:lpstr>Panorama stereovision reconstruction (IMAGE STITCHING)</vt:lpstr>
      <vt:lpstr>hugin</vt:lpstr>
      <vt:lpstr>Autostitch (Automatic Panoramic Image Stitching using Invariant Features)</vt:lpstr>
      <vt:lpstr>AutoStitch (contd.)</vt:lpstr>
      <vt:lpstr>Omni directional stereo vision</vt:lpstr>
      <vt:lpstr>Dioptric vs Catadioptric VS POLYDIOPTRIC cameras</vt:lpstr>
      <vt:lpstr>Unified model for central catadioptric cameras</vt:lpstr>
      <vt:lpstr>Single View Point criteria (SVP)</vt:lpstr>
      <vt:lpstr>Non svp (single view point criteria)</vt:lpstr>
      <vt:lpstr>Polyhedral world reconstruction </vt:lpstr>
      <vt:lpstr>Panoramic Hough Transform – horizontal projection lines</vt:lpstr>
      <vt:lpstr>Panoramic Hough Transform – horizontal projection lines (contd.)</vt:lpstr>
      <vt:lpstr>Panoramic Hough Transform – horizontal projection lines (contd.)</vt:lpstr>
      <vt:lpstr>Panoramic Hough Transform</vt:lpstr>
      <vt:lpstr>ROBUST  HOUGH TRANSFORM</vt:lpstr>
      <vt:lpstr>Experimentation Results</vt:lpstr>
      <vt:lpstr>Experimentation Results (contd.)</vt:lpstr>
      <vt:lpstr>Panoramic 3d reconstruction using the Projection of Patterns</vt:lpstr>
      <vt:lpstr>Setup and implementation</vt:lpstr>
      <vt:lpstr>Results</vt:lpstr>
      <vt:lpstr>Results (contd.)</vt:lpstr>
      <vt:lpstr>Results (contd.)</vt:lpstr>
      <vt:lpstr>Photorealistic Scene Reconstruction by Voxel Coloring</vt:lpstr>
      <vt:lpstr>Photorealistic Scene Reconstruction by Voxel Coloring</vt:lpstr>
      <vt:lpstr>Stereo Reconstruction from Multiperspective Panoramas</vt:lpstr>
      <vt:lpstr>Stereo Reconstruction from Multiperspective Panoramas</vt:lpstr>
      <vt:lpstr>Panoramic 3D Reconstruction Using Rotational Stereo Camera with Simple Epipolar Constraints</vt:lpstr>
      <vt:lpstr>Panoramic 3D Reconstruction Using Rotational Stereo Camera with Simple Epipolar Constraints</vt:lpstr>
      <vt:lpstr>Panoramic 3D Reconstruction Using Rotational Stereo Camera with Simple Epipolar Constraints</vt:lpstr>
      <vt:lpstr>Parallax-tolerant Image Stitching</vt:lpstr>
      <vt:lpstr>Parallax-tolerant Image Stitching</vt:lpstr>
      <vt:lpstr>Parallax-tolerant Image Stitching</vt:lpstr>
      <vt:lpstr>Practical applications</vt:lpstr>
      <vt:lpstr>Way forward</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2019-03-14T15:50:41Z</dcterms:created>
  <dcterms:modified xsi:type="dcterms:W3CDTF">2021-01-27T20:48:47Z</dcterms:modified>
</cp:coreProperties>
</file>